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2.xml" ContentType="application/vnd.openxmlformats-officedocument.presentationml.notesSlid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3.xml" ContentType="application/vnd.openxmlformats-officedocument.presentationml.notesSlide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8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9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6.xml" ContentType="application/vnd.openxmlformats-officedocument.presentationml.notesSlide+xml"/>
  <Override PartName="/ppt/charts/chart10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8"/>
  </p:notesMasterIdLst>
  <p:sldIdLst>
    <p:sldId id="256" r:id="rId5"/>
    <p:sldId id="263" r:id="rId6"/>
    <p:sldId id="305" r:id="rId7"/>
    <p:sldId id="526" r:id="rId8"/>
    <p:sldId id="829" r:id="rId9"/>
    <p:sldId id="825" r:id="rId10"/>
    <p:sldId id="826" r:id="rId11"/>
    <p:sldId id="259" r:id="rId12"/>
    <p:sldId id="306" r:id="rId13"/>
    <p:sldId id="312" r:id="rId14"/>
    <p:sldId id="287" r:id="rId15"/>
    <p:sldId id="311" r:id="rId16"/>
    <p:sldId id="828" r:id="rId17"/>
    <p:sldId id="313" r:id="rId18"/>
    <p:sldId id="317" r:id="rId19"/>
    <p:sldId id="827" r:id="rId20"/>
    <p:sldId id="322" r:id="rId21"/>
    <p:sldId id="290" r:id="rId22"/>
    <p:sldId id="299" r:id="rId23"/>
    <p:sldId id="314" r:id="rId24"/>
    <p:sldId id="289" r:id="rId25"/>
    <p:sldId id="257" r:id="rId26"/>
    <p:sldId id="316" r:id="rId27"/>
  </p:sldIdLst>
  <p:sldSz cx="12192000" cy="6858000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xson, McKenzie" initials="MM" lastIdx="55" clrIdx="0"/>
  <p:cmAuthor id="2" name="Davis, Nia" initials="DN" lastIdx="9" clrIdx="1">
    <p:extLst>
      <p:ext uri="{19B8F6BF-5375-455C-9EA6-DF929625EA0E}">
        <p15:presenceInfo xmlns:p15="http://schemas.microsoft.com/office/powerpoint/2012/main" userId="S-1-5-21-1788893575-469697114-313593124-33500" providerId="AD"/>
      </p:ext>
    </p:extLst>
  </p:cmAuthor>
  <p:cmAuthor id="3" name="LaViolet, Tania" initials="LT" lastIdx="6" clrIdx="2">
    <p:extLst>
      <p:ext uri="{19B8F6BF-5375-455C-9EA6-DF929625EA0E}">
        <p15:presenceInfo xmlns:p15="http://schemas.microsoft.com/office/powerpoint/2012/main" userId="LaViolet, Tania" providerId="None"/>
      </p:ext>
    </p:extLst>
  </p:cmAuthor>
  <p:cmAuthor id="4" name="Wyner, Josh" initials="WJ" lastIdx="9" clrIdx="3">
    <p:extLst>
      <p:ext uri="{19B8F6BF-5375-455C-9EA6-DF929625EA0E}">
        <p15:presenceInfo xmlns:p15="http://schemas.microsoft.com/office/powerpoint/2012/main" userId="S-1-5-21-1788893575-469697114-313593124-1609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97C"/>
    <a:srgbClr val="1F497D"/>
    <a:srgbClr val="B8ECFE"/>
    <a:srgbClr val="FFC000"/>
    <a:srgbClr val="E8ECF2"/>
    <a:srgbClr val="E8E8E8"/>
    <a:srgbClr val="000000"/>
    <a:srgbClr val="CDDEF3"/>
    <a:srgbClr val="F2F2F2"/>
    <a:srgbClr val="FDF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993958-AA6F-45FC-8DC2-1D3F4532AC4B}" v="64" dt="2019-03-11T16:42:13.482"/>
    <p1510:client id="{4F95BED0-5729-411B-BB3B-9CCC3CC15EF3}" v="927" dt="2019-03-11T13:19:46.1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74011" autoAdjust="0"/>
  </p:normalViewPr>
  <p:slideViewPr>
    <p:cSldViewPr snapToGrid="0">
      <p:cViewPr varScale="1">
        <p:scale>
          <a:sx n="46" d="100"/>
          <a:sy n="46" d="100"/>
        </p:scale>
        <p:origin x="1444" y="3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1F497D"/>
            </a:solidFill>
            <a:ln w="25400" cap="flat" cmpd="sng" algn="ctr">
              <a:noFill/>
              <a:prstDash val="solid"/>
            </a:ln>
            <a:effectLst/>
          </c:spPr>
          <c:invertIfNegative val="0"/>
          <c:dLbls>
            <c:dLbl>
              <c:idx val="0"/>
              <c:layout>
                <c:manualLayout>
                  <c:x val="1.5432098765432098E-3"/>
                  <c:y val="0.10093167701863359"/>
                </c:manualLayout>
              </c:layout>
              <c:tx>
                <c:rich>
                  <a:bodyPr/>
                  <a:lstStyle/>
                  <a:p>
                    <a:fld id="{BA56CBD6-B4FE-45F9-A3B3-C9ED21707802}" type="VALUE">
                      <a:rPr lang="en-US" b="1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D282-4EEE-9D68-11D607564E44}"/>
                </c:ext>
              </c:extLst>
            </c:dLbl>
            <c:dLbl>
              <c:idx val="1"/>
              <c:layout>
                <c:manualLayout>
                  <c:x val="-1.1316741696017772E-16"/>
                  <c:y val="0.10869565217391304"/>
                </c:manualLayout>
              </c:layout>
              <c:tx>
                <c:rich>
                  <a:bodyPr/>
                  <a:lstStyle/>
                  <a:p>
                    <a:fld id="{C2056429-9632-4D69-813E-6F2CCAEBA0AD}" type="VALUE">
                      <a:rPr lang="en-US" b="1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282-4EEE-9D68-11D607564E44}"/>
                </c:ext>
              </c:extLst>
            </c:dLbl>
            <c:dLbl>
              <c:idx val="2"/>
              <c:layout>
                <c:manualLayout>
                  <c:x val="-7.716049382716049E-3"/>
                  <c:y val="0.10093167701863349"/>
                </c:manualLayout>
              </c:layout>
              <c:tx>
                <c:rich>
                  <a:bodyPr/>
                  <a:lstStyle/>
                  <a:p>
                    <a:fld id="{F66C4A0C-C18B-460A-A833-C9571D7898C3}" type="VALUE">
                      <a:rPr lang="en-US" b="1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D282-4EEE-9D68-11D607564E44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All Students</c:v>
                </c:pt>
                <c:pt idx="1">
                  <c:v>Lower- income </c:v>
                </c:pt>
                <c:pt idx="2">
                  <c:v>Higher-income 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0.14000000000000001</c:v>
                </c:pt>
                <c:pt idx="1">
                  <c:v>0.1</c:v>
                </c:pt>
                <c:pt idx="2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5D-4D30-A71E-8E86AC70DA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768184560"/>
        <c:axId val="768186608"/>
      </c:barChart>
      <c:catAx>
        <c:axId val="7681845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768186608"/>
        <c:crosses val="autoZero"/>
        <c:auto val="1"/>
        <c:lblAlgn val="ctr"/>
        <c:lblOffset val="100"/>
        <c:noMultiLvlLbl val="0"/>
      </c:catAx>
      <c:valAx>
        <c:axId val="768186608"/>
        <c:scaling>
          <c:orientation val="minMax"/>
          <c:max val="0.25"/>
        </c:scaling>
        <c:delete val="1"/>
        <c:axPos val="l"/>
        <c:numFmt formatCode="0%" sourceLinked="0"/>
        <c:majorTickMark val="out"/>
        <c:minorTickMark val="none"/>
        <c:tickLblPos val="nextTo"/>
        <c:crossAx val="768184560"/>
        <c:crosses val="autoZero"/>
        <c:crossBetween val="between"/>
        <c:majorUnit val="0.25"/>
        <c:minorUnit val="0.01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388819095477392E-2"/>
          <c:y val="4.3237240125300953E-2"/>
          <c:w val="0.90170163316582919"/>
          <c:h val="0.762904852838887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1F497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236B-4C33-BE90-3462A417F949}"/>
              </c:ext>
            </c:extLst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236B-4C33-BE90-3462A417F949}"/>
              </c:ext>
            </c:extLst>
          </c:dPt>
          <c:dPt>
            <c:idx val="2"/>
            <c:invertIfNegative val="0"/>
            <c:bubble3D val="0"/>
            <c:spPr>
              <a:solidFill>
                <a:srgbClr val="B8ECFE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236B-4C33-BE90-3462A417F949}"/>
              </c:ext>
            </c:extLst>
          </c:dPt>
          <c:dLbls>
            <c:dLbl>
              <c:idx val="0"/>
              <c:layout>
                <c:manualLayout>
                  <c:x val="-5.9830402010050254E-3"/>
                  <c:y val="0.108927277969022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36B-4C33-BE90-3462A417F949}"/>
                </c:ext>
              </c:extLst>
            </c:dLbl>
            <c:dLbl>
              <c:idx val="1"/>
              <c:layout>
                <c:manualLayout>
                  <c:x val="0"/>
                  <c:y val="0.108927277969022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36B-4C33-BE90-3462A417F949}"/>
                </c:ext>
              </c:extLst>
            </c:dLbl>
            <c:dLbl>
              <c:idx val="2"/>
              <c:layout>
                <c:manualLayout>
                  <c:x val="0"/>
                  <c:y val="0.112441061129313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36B-4C33-BE90-3462A417F9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White Students</c:v>
                </c:pt>
                <c:pt idx="1">
                  <c:v>Latinx Students</c:v>
                </c:pt>
                <c:pt idx="2">
                  <c:v>Black Students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0.17</c:v>
                </c:pt>
                <c:pt idx="1">
                  <c:v>0.12</c:v>
                </c:pt>
                <c:pt idx="2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6A-4C57-958F-103EAE4355B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508289624"/>
        <c:axId val="508281752"/>
      </c:barChart>
      <c:catAx>
        <c:axId val="508289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8281752"/>
        <c:crosses val="autoZero"/>
        <c:auto val="1"/>
        <c:lblAlgn val="ctr"/>
        <c:lblOffset val="100"/>
        <c:noMultiLvlLbl val="0"/>
      </c:catAx>
      <c:valAx>
        <c:axId val="508281752"/>
        <c:scaling>
          <c:orientation val="minMax"/>
          <c:max val="0.2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8289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1F497D"/>
            </a:solidFill>
            <a:ln w="25400" cap="flat" cmpd="sng" algn="ctr">
              <a:noFill/>
              <a:prstDash val="solid"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6B49094A-22BA-4EEE-BC9B-3D80F3A999D5}" type="VALUE">
                      <a:rPr lang="en-US" sz="2400" b="1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98F7-4B1C-BF58-C64EB2B5DDC4}"/>
                </c:ext>
              </c:extLst>
            </c:dLbl>
            <c:dLbl>
              <c:idx val="1"/>
              <c:tx>
                <c:rich>
                  <a:bodyPr anchorCtr="0"/>
                  <a:lstStyle/>
                  <a:p>
                    <a:pPr algn="ctr" rtl="0">
                      <a:defRPr lang="en-US" sz="22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9B1C2A3-43DF-4A32-BFAE-8ADC185E4206}" type="VALUE">
                      <a:rPr lang="en-US" sz="22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rPr>
                      <a:pPr algn="ctr" rtl="0">
                        <a:defRPr lang="en-US" sz="2200" b="1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endParaRPr lang="en-US"/>
                  </a:p>
                </c:rich>
              </c:tx>
              <c:numFmt formatCode="0%" sourceLinked="0"/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8F7-4B1C-BF58-C64EB2B5DDC4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994E9416-7A12-4695-B92D-96B2D3BFF28D}" type="VALUE">
                      <a:rPr lang="en-US" sz="2400" b="1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98F7-4B1C-BF58-C64EB2B5DDC4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pPr>
                      <a:defRPr sz="2200"/>
                    </a:pPr>
                    <a:fld id="{5805CCE9-0333-475F-A206-6256ACA234A4}" type="VALUE">
                      <a:rPr lang="en-US" sz="2200" b="1">
                        <a:solidFill>
                          <a:schemeClr val="bg1"/>
                        </a:solidFill>
                      </a:rPr>
                      <a:pPr>
                        <a:defRPr sz="2200"/>
                      </a:pPr>
                      <a:t>[VALUE]</a:t>
                    </a:fld>
                    <a:endParaRPr lang="en-US"/>
                  </a:p>
                </c:rich>
              </c:tx>
              <c:numFmt formatCode="0%" sourceLinked="0"/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8F7-4B1C-BF58-C64EB2B5DDC4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pPr>
                      <a:defRPr sz="2200"/>
                    </a:pPr>
                    <a:fld id="{8D04A3D9-F28F-409B-82F4-02750803D7E8}" type="VALUE">
                      <a:rPr lang="en-US" sz="2200" b="1">
                        <a:solidFill>
                          <a:schemeClr val="bg1"/>
                        </a:solidFill>
                      </a:rPr>
                      <a:pPr>
                        <a:defRPr sz="2200"/>
                      </a:pPr>
                      <a:t>[VALUE]</a:t>
                    </a:fld>
                    <a:endParaRPr lang="en-US"/>
                  </a:p>
                </c:rich>
              </c:tx>
              <c:numFmt formatCode="0%" sourceLinked="0"/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98F7-4B1C-BF58-C64EB2B5DDC4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All Students</c:v>
                </c:pt>
                <c:pt idx="1">
                  <c:v>Asian</c:v>
                </c:pt>
                <c:pt idx="2">
                  <c:v>Black</c:v>
                </c:pt>
                <c:pt idx="3">
                  <c:v>Hispanic</c:v>
                </c:pt>
                <c:pt idx="4">
                  <c:v>White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0.1598</c:v>
                </c:pt>
                <c:pt idx="1">
                  <c:v>0.23</c:v>
                </c:pt>
                <c:pt idx="2">
                  <c:v>8.6099999999999996E-2</c:v>
                </c:pt>
                <c:pt idx="3">
                  <c:v>0.1084</c:v>
                </c:pt>
                <c:pt idx="4">
                  <c:v>0.19170000000000001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E0-4512-AAB1-12DAE9125B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768184560"/>
        <c:axId val="768186608"/>
      </c:barChart>
      <c:catAx>
        <c:axId val="7681845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768186608"/>
        <c:crosses val="autoZero"/>
        <c:auto val="1"/>
        <c:lblAlgn val="ctr"/>
        <c:lblOffset val="100"/>
        <c:noMultiLvlLbl val="0"/>
      </c:catAx>
      <c:valAx>
        <c:axId val="768186608"/>
        <c:scaling>
          <c:orientation val="minMax"/>
          <c:max val="0.25"/>
        </c:scaling>
        <c:delete val="1"/>
        <c:axPos val="l"/>
        <c:numFmt formatCode="0%" sourceLinked="0"/>
        <c:majorTickMark val="out"/>
        <c:minorTickMark val="none"/>
        <c:tickLblPos val="nextTo"/>
        <c:crossAx val="768184560"/>
        <c:crosses val="autoZero"/>
        <c:crossBetween val="between"/>
        <c:majorUnit val="0.25"/>
        <c:minorUnit val="0.01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i="1" dirty="0">
                <a:solidFill>
                  <a:srgbClr val="1F497D"/>
                </a:solidFill>
              </a:rPr>
              <a:t>Educational Attainment by Race/Ethnicity in Texas; Bachelor's Degree or Higher</a:t>
            </a:r>
            <a:r>
              <a:rPr lang="en-US" i="1" baseline="0" dirty="0">
                <a:solidFill>
                  <a:srgbClr val="1F497D"/>
                </a:solidFill>
              </a:rPr>
              <a:t> (2017)</a:t>
            </a:r>
            <a:endParaRPr lang="en-US" i="1" dirty="0">
              <a:solidFill>
                <a:srgbClr val="1F497D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Educational Attainment by Race/Ethnicity in Texas; Bachelor's Degree or Higher (2017)</c:v>
                </c:pt>
              </c:strCache>
            </c:strRef>
          </c:tx>
          <c:spPr>
            <a:solidFill>
              <a:srgbClr val="1F497D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E3B3-4167-8F3F-80B782243D2A}"/>
              </c:ext>
            </c:extLst>
          </c:dPt>
          <c:dPt>
            <c:idx val="4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3B3-4167-8F3F-80B782243D2A}"/>
              </c:ext>
            </c:extLst>
          </c:dPt>
          <c:dPt>
            <c:idx val="6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3B3-4167-8F3F-80B782243D2A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10%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3B3-4167-8F3F-80B782243D2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14%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3B3-4167-8F3F-80B782243D2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19%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3B3-4167-8F3F-80B782243D2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20%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3B3-4167-8F3F-80B782243D2A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23%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3B3-4167-8F3F-80B782243D2A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/>
                      <a:t>30%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3B3-4167-8F3F-80B782243D2A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dirty="0"/>
                      <a:t>37%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3B3-4167-8F3F-80B782243D2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Some other race alone</c:v>
                </c:pt>
                <c:pt idx="1">
                  <c:v>Hispanic or Latino Origin</c:v>
                </c:pt>
                <c:pt idx="2">
                  <c:v>American Indian or Alaskan Native</c:v>
                </c:pt>
                <c:pt idx="3">
                  <c:v>Native Hawaiian/other Pacific Islander</c:v>
                </c:pt>
                <c:pt idx="4">
                  <c:v>Black</c:v>
                </c:pt>
                <c:pt idx="5">
                  <c:v>Two or More Races</c:v>
                </c:pt>
                <c:pt idx="6">
                  <c:v>White</c:v>
                </c:pt>
                <c:pt idx="7">
                  <c:v>Asian</c:v>
                </c:pt>
              </c:strCache>
            </c:strRef>
          </c:cat>
          <c:val>
            <c:numRef>
              <c:f>Sheet1!$B$2:$B$9</c:f>
              <c:numCache>
                <c:formatCode>0.00%</c:formatCode>
                <c:ptCount val="8"/>
                <c:pt idx="0">
                  <c:v>0.10299999999999999</c:v>
                </c:pt>
                <c:pt idx="1">
                  <c:v>0.13800000000000001</c:v>
                </c:pt>
                <c:pt idx="2">
                  <c:v>0.191</c:v>
                </c:pt>
                <c:pt idx="3">
                  <c:v>0.20200000000000001</c:v>
                </c:pt>
                <c:pt idx="4">
                  <c:v>0.23200000000000001</c:v>
                </c:pt>
                <c:pt idx="5">
                  <c:v>0.30399999999999999</c:v>
                </c:pt>
                <c:pt idx="6">
                  <c:v>0.373</c:v>
                </c:pt>
                <c:pt idx="7" formatCode="0%">
                  <c:v>0.57999999999999996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B3-4167-8F3F-80B782243D2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25"/>
        <c:axId val="1113398928"/>
        <c:axId val="1113405160"/>
      </c:barChart>
      <c:catAx>
        <c:axId val="11133989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3405160"/>
        <c:crosses val="autoZero"/>
        <c:auto val="1"/>
        <c:lblAlgn val="ctr"/>
        <c:lblOffset val="100"/>
        <c:noMultiLvlLbl val="0"/>
      </c:catAx>
      <c:valAx>
        <c:axId val="1113405160"/>
        <c:scaling>
          <c:orientation val="minMax"/>
        </c:scaling>
        <c:delete val="1"/>
        <c:axPos val="b"/>
        <c:numFmt formatCode="0%" sourceLinked="0"/>
        <c:majorTickMark val="none"/>
        <c:minorTickMark val="none"/>
        <c:tickLblPos val="nextTo"/>
        <c:crossAx val="1113398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1F497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43D-4C8C-824B-27E34ABB650F}"/>
              </c:ext>
            </c:extLst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A43D-4C8C-824B-27E34ABB650F}"/>
              </c:ext>
            </c:extLst>
          </c:dPt>
          <c:dLbls>
            <c:dLbl>
              <c:idx val="0"/>
              <c:layout>
                <c:manualLayout>
                  <c:x val="0"/>
                  <c:y val="8.2422801012337593E-2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>
                        <a:solidFill>
                          <a:schemeClr val="bg1"/>
                        </a:solidFill>
                      </a:rPr>
                      <a:t>29%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43D-4C8C-824B-27E34ABB650F}"/>
                </c:ext>
              </c:extLst>
            </c:dLbl>
            <c:dLbl>
              <c:idx val="1"/>
              <c:layout>
                <c:manualLayout>
                  <c:x val="0"/>
                  <c:y val="9.5103231937312682E-2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>
                        <a:solidFill>
                          <a:schemeClr val="bg1"/>
                        </a:solidFill>
                      </a:rPr>
                      <a:t>34</a:t>
                    </a:r>
                    <a:r>
                      <a:rPr lang="en-US" sz="1600" dirty="0">
                        <a:solidFill>
                          <a:schemeClr val="bg1"/>
                        </a:solidFill>
                      </a:rPr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43D-4C8C-824B-27E34ABB650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2010</c:v>
                </c:pt>
                <c:pt idx="1">
                  <c:v>2016</c:v>
                </c:pt>
              </c:numCache>
            </c:numRef>
          </c:cat>
          <c:val>
            <c:numRef>
              <c:f>Sheet1!$B$2:$B$3</c:f>
              <c:numCache>
                <c:formatCode>0.00%</c:formatCode>
                <c:ptCount val="2"/>
                <c:pt idx="0">
                  <c:v>0.28699999999999998</c:v>
                </c:pt>
                <c:pt idx="1">
                  <c:v>0.34399999999999997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3D-4C8C-824B-27E34ABB650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5"/>
        <c:axId val="1140757072"/>
        <c:axId val="1140762320"/>
      </c:barChart>
      <c:catAx>
        <c:axId val="1140757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0762320"/>
        <c:crosses val="autoZero"/>
        <c:auto val="1"/>
        <c:lblAlgn val="ctr"/>
        <c:lblOffset val="100"/>
        <c:noMultiLvlLbl val="0"/>
      </c:catAx>
      <c:valAx>
        <c:axId val="1140762320"/>
        <c:scaling>
          <c:orientation val="minMax"/>
          <c:max val="0.8"/>
          <c:min val="0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0757072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1F497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3BB-4C0D-9A0C-74FF6C4FDBB0}"/>
              </c:ext>
            </c:extLst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13BB-4C0D-9A0C-74FF6C4FDBB0}"/>
              </c:ext>
            </c:extLst>
          </c:dPt>
          <c:dLbls>
            <c:dLbl>
              <c:idx val="0"/>
              <c:layout>
                <c:manualLayout>
                  <c:x val="-3.5496029056434493E-3"/>
                  <c:y val="0.10372573638219185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70%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3BB-4C0D-9A0C-74FF6C4FDBB0}"/>
                </c:ext>
              </c:extLst>
            </c:dLbl>
            <c:dLbl>
              <c:idx val="1"/>
              <c:layout>
                <c:manualLayout>
                  <c:x val="0"/>
                  <c:y val="9.429612398381076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75%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3BB-4C0D-9A0C-74FF6C4FDB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2010</c:v>
                </c:pt>
                <c:pt idx="1">
                  <c:v>2016</c:v>
                </c:pt>
              </c:numCache>
            </c:numRef>
          </c:cat>
          <c:val>
            <c:numRef>
              <c:f>Sheet1!$B$2:$B$3</c:f>
              <c:numCache>
                <c:formatCode>0.00%</c:formatCode>
                <c:ptCount val="2"/>
                <c:pt idx="0">
                  <c:v>0.70299999999999996</c:v>
                </c:pt>
                <c:pt idx="1">
                  <c:v>0.754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BB-4C0D-9A0C-74FF6C4FDBB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5"/>
        <c:axId val="1140072248"/>
        <c:axId val="1140065688"/>
      </c:barChart>
      <c:catAx>
        <c:axId val="1140072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0065688"/>
        <c:crosses val="autoZero"/>
        <c:auto val="1"/>
        <c:lblAlgn val="ctr"/>
        <c:lblOffset val="100"/>
        <c:noMultiLvlLbl val="0"/>
      </c:catAx>
      <c:valAx>
        <c:axId val="1140065688"/>
        <c:scaling>
          <c:orientation val="minMax"/>
          <c:min val="0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0072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1F497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533-4552-BDE2-F4E2BF3B374B}"/>
              </c:ext>
            </c:extLst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4533-4552-BDE2-F4E2BF3B374B}"/>
              </c:ext>
            </c:extLst>
          </c:dPt>
          <c:dLbls>
            <c:dLbl>
              <c:idx val="0"/>
              <c:layout>
                <c:manualLayout>
                  <c:x val="1.2423470421606181E-2"/>
                  <c:y val="0.1378060484859796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277893380549571"/>
                      <c:h val="0.1617496902079675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533-4552-BDE2-F4E2BF3B374B}"/>
                </c:ext>
              </c:extLst>
            </c:dLbl>
            <c:dLbl>
              <c:idx val="1"/>
              <c:layout>
                <c:manualLayout>
                  <c:x val="-3.5496029056434493E-3"/>
                  <c:y val="0.1067995824589349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75%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533-4552-BDE2-F4E2BF3B374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2010</c:v>
                </c:pt>
                <c:pt idx="1">
                  <c:v>2016</c:v>
                </c:pt>
              </c:numCache>
            </c:numRef>
          </c:cat>
          <c:val>
            <c:numRef>
              <c:f>Sheet1!$B$2:$B$3</c:f>
              <c:numCache>
                <c:formatCode>0.00%</c:formatCode>
                <c:ptCount val="2"/>
                <c:pt idx="0">
                  <c:v>0.68799999999999994</c:v>
                </c:pt>
                <c:pt idx="1">
                  <c:v>0.745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33-4552-BDE2-F4E2BF3B374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5"/>
        <c:axId val="1146676944"/>
        <c:axId val="1146677928"/>
      </c:barChart>
      <c:catAx>
        <c:axId val="1146676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6677928"/>
        <c:crosses val="autoZero"/>
        <c:auto val="1"/>
        <c:lblAlgn val="ctr"/>
        <c:lblOffset val="100"/>
        <c:noMultiLvlLbl val="0"/>
      </c:catAx>
      <c:valAx>
        <c:axId val="1146677928"/>
        <c:scaling>
          <c:orientation val="minMax"/>
          <c:min val="0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66769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4195380049038586E-2"/>
          <c:y val="8.8700344394801747E-2"/>
          <c:w val="0.97160923990192283"/>
          <c:h val="0.748177626979432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Four-Year</c:v>
                </c:pt>
              </c:strCache>
            </c:strRef>
          </c:tx>
          <c:spPr>
            <a:solidFill>
              <a:srgbClr val="1F497D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1829346720576068E-17"/>
                  <c:y val="9.16570225412951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FDB-4B0E-9082-091D4F22ECDC}"/>
                </c:ext>
              </c:extLst>
            </c:dLbl>
            <c:dLbl>
              <c:idx val="1"/>
              <c:layout>
                <c:manualLayout>
                  <c:x val="0"/>
                  <c:y val="0.103483735127268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FDB-4B0E-9082-091D4F22ECDC}"/>
                </c:ext>
              </c:extLst>
            </c:dLbl>
            <c:dLbl>
              <c:idx val="2"/>
              <c:layout>
                <c:manualLayout>
                  <c:x val="2.5809781907341935E-3"/>
                  <c:y val="9.16570225412951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FDB-4B0E-9082-091D4F22EC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White</c:v>
                </c:pt>
                <c:pt idx="1">
                  <c:v>Latinx</c:v>
                </c:pt>
                <c:pt idx="2">
                  <c:v>Black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0.39</c:v>
                </c:pt>
                <c:pt idx="1">
                  <c:v>0.32</c:v>
                </c:pt>
                <c:pt idx="2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ED-4DA0-BE3D-62A5E7B7EE6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Two-Year</c:v>
                </c:pt>
              </c:strCache>
            </c:strRef>
          </c:tx>
          <c:spPr>
            <a:solidFill>
              <a:srgbClr val="B8ECFE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3658693441152136E-17"/>
                  <c:y val="8.87003443948017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FDB-4B0E-9082-091D4F22ECDC}"/>
                </c:ext>
              </c:extLst>
            </c:dLbl>
            <c:dLbl>
              <c:idx val="1"/>
              <c:layout>
                <c:manualLayout>
                  <c:x val="0"/>
                  <c:y val="9.46137006877885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FDB-4B0E-9082-091D4F22ECDC}"/>
                </c:ext>
              </c:extLst>
            </c:dLbl>
            <c:dLbl>
              <c:idx val="2"/>
              <c:layout>
                <c:manualLayout>
                  <c:x val="0"/>
                  <c:y val="9.16570225412950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FDB-4B0E-9082-091D4F22EC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White</c:v>
                </c:pt>
                <c:pt idx="1">
                  <c:v>Latinx</c:v>
                </c:pt>
                <c:pt idx="2">
                  <c:v>Black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0.33</c:v>
                </c:pt>
                <c:pt idx="1">
                  <c:v>0.43</c:v>
                </c:pt>
                <c:pt idx="2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9ED-4DA0-BE3D-62A5E7B7EE6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153396344"/>
        <c:axId val="1153389784"/>
      </c:barChart>
      <c:catAx>
        <c:axId val="1153396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3389784"/>
        <c:crosses val="autoZero"/>
        <c:auto val="1"/>
        <c:lblAlgn val="ctr"/>
        <c:lblOffset val="100"/>
        <c:noMultiLvlLbl val="0"/>
      </c:catAx>
      <c:valAx>
        <c:axId val="115338978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153396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1F497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699-4D75-AA33-2F0E060F27A9}"/>
              </c:ext>
            </c:extLst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0699-4D75-AA33-2F0E060F27A9}"/>
              </c:ext>
            </c:extLst>
          </c:dPt>
          <c:dLbls>
            <c:dLbl>
              <c:idx val="0"/>
              <c:layout>
                <c:manualLayout>
                  <c:x val="-3.1643535325397701E-3"/>
                  <c:y val="9.813971546144185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40%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699-4D75-AA33-2F0E060F27A9}"/>
                </c:ext>
              </c:extLst>
            </c:dLbl>
            <c:dLbl>
              <c:idx val="1"/>
              <c:layout>
                <c:manualLayout>
                  <c:x val="-6.3287070650795401E-3"/>
                  <c:y val="0.1015238435808019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699-4D75-AA33-2F0E060F27A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Higher Income</c:v>
                </c:pt>
                <c:pt idx="1">
                  <c:v>Lower Income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0.39500000000000002</c:v>
                </c:pt>
                <c:pt idx="1">
                  <c:v>0.28299999999999997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99-4D75-AA33-2F0E060F27A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140768224"/>
        <c:axId val="1140769208"/>
      </c:barChart>
      <c:catAx>
        <c:axId val="1140768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0769208"/>
        <c:crosses val="autoZero"/>
        <c:auto val="1"/>
        <c:lblAlgn val="ctr"/>
        <c:lblOffset val="100"/>
        <c:noMultiLvlLbl val="0"/>
      </c:catAx>
      <c:valAx>
        <c:axId val="1140769208"/>
        <c:scaling>
          <c:orientation val="minMax"/>
          <c:max val="0.5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0768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1F497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DD8-4954-9F83-86E2F15BC8E0}"/>
              </c:ext>
            </c:extLst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DD8-4954-9F83-86E2F15BC8E0}"/>
              </c:ext>
            </c:extLst>
          </c:dPt>
          <c:dLbls>
            <c:dLbl>
              <c:idx val="0"/>
              <c:layout>
                <c:manualLayout>
                  <c:x val="-5.8012477931466982E-17"/>
                  <c:y val="0.10829212867577699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46%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DD8-4954-9F83-86E2F15BC8E0}"/>
                </c:ext>
              </c:extLst>
            </c:dLbl>
            <c:dLbl>
              <c:idx val="1"/>
              <c:layout>
                <c:manualLayout>
                  <c:x val="1.2458084773778621E-7"/>
                  <c:y val="0.10829212867577699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356671977132934"/>
                      <c:h val="8.451875553584885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5DD8-4954-9F83-86E2F15BC8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Higher Income</c:v>
                </c:pt>
                <c:pt idx="1">
                  <c:v>Lower Income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0.46200000000000002</c:v>
                </c:pt>
                <c:pt idx="1">
                  <c:v>0.372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DD8-4954-9F83-86E2F15BC8E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140768224"/>
        <c:axId val="1140769208"/>
      </c:barChart>
      <c:catAx>
        <c:axId val="1140768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0769208"/>
        <c:crosses val="autoZero"/>
        <c:auto val="1"/>
        <c:lblAlgn val="ctr"/>
        <c:lblOffset val="100"/>
        <c:noMultiLvlLbl val="0"/>
      </c:catAx>
      <c:valAx>
        <c:axId val="1140769208"/>
        <c:scaling>
          <c:orientation val="minMax"/>
          <c:max val="0.5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0768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26833" cy="465797"/>
          </a:xfrm>
          <a:prstGeom prst="rect">
            <a:avLst/>
          </a:prstGeom>
        </p:spPr>
        <p:txBody>
          <a:bodyPr vert="horz" lIns="92959" tIns="46479" rIns="92959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1"/>
            <a:ext cx="3026833" cy="465797"/>
          </a:xfrm>
          <a:prstGeom prst="rect">
            <a:avLst/>
          </a:prstGeom>
        </p:spPr>
        <p:txBody>
          <a:bodyPr vert="horz" lIns="92959" tIns="46479" rIns="92959" bIns="46479" rtlCol="0"/>
          <a:lstStyle>
            <a:lvl1pPr algn="r">
              <a:defRPr sz="1200"/>
            </a:lvl1pPr>
          </a:lstStyle>
          <a:p>
            <a:fld id="{531D6373-8E96-4679-83E9-2FE0565FF318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8025" y="1160463"/>
            <a:ext cx="5568950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9" tIns="46479" rIns="92959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67780"/>
            <a:ext cx="5588000" cy="3655457"/>
          </a:xfrm>
          <a:prstGeom prst="rect">
            <a:avLst/>
          </a:prstGeom>
        </p:spPr>
        <p:txBody>
          <a:bodyPr vert="horz" lIns="92959" tIns="46479" rIns="92959" bIns="4647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17905"/>
            <a:ext cx="3026833" cy="465796"/>
          </a:xfrm>
          <a:prstGeom prst="rect">
            <a:avLst/>
          </a:prstGeom>
        </p:spPr>
        <p:txBody>
          <a:bodyPr vert="horz" lIns="92959" tIns="46479" rIns="92959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5"/>
            <a:ext cx="3026833" cy="465796"/>
          </a:xfrm>
          <a:prstGeom prst="rect">
            <a:avLst/>
          </a:prstGeom>
        </p:spPr>
        <p:txBody>
          <a:bodyPr vert="horz" lIns="92959" tIns="46479" rIns="92959" bIns="46479" rtlCol="0" anchor="b"/>
          <a:lstStyle>
            <a:lvl1pPr algn="r">
              <a:defRPr sz="1200"/>
            </a:lvl1pPr>
          </a:lstStyle>
          <a:p>
            <a:fld id="{8E5C8492-2554-441B-BE7F-38514F2C5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955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C8492-2554-441B-BE7F-38514F2C5F4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6181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C8492-2554-441B-BE7F-38514F2C5F4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032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C8492-2554-441B-BE7F-38514F2C5F4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8520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rgbClr val="1F497D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C8492-2554-441B-BE7F-38514F2C5F4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1350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rgbClr val="1F497D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C8492-2554-441B-BE7F-38514F2C5F4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5287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C8492-2554-441B-BE7F-38514F2C5F4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0448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C8492-2554-441B-BE7F-38514F2C5F4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9770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C8492-2554-441B-BE7F-38514F2C5F4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0119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C8492-2554-441B-BE7F-38514F2C5F4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4130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C8492-2554-441B-BE7F-38514F2C5F4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1398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C8492-2554-441B-BE7F-38514F2C5F4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9395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C8492-2554-441B-BE7F-38514F2C5F4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8180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C8492-2554-441B-BE7F-38514F2C5F4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60994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C8492-2554-441B-BE7F-38514F2C5F4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80868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rgbClr val="1F497D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C8492-2554-441B-BE7F-38514F2C5F4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11838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C8492-2554-441B-BE7F-38514F2C5F4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1236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C8492-2554-441B-BE7F-38514F2C5F4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0133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79CF90-C687-4A0B-8987-7708EB4B6CD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2216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79CF90-C687-4A0B-8987-7708EB4B6CD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4103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79CF90-C687-4A0B-8987-7708EB4B6CD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1029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79CF90-C687-4A0B-8987-7708EB4B6CD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796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C8492-2554-441B-BE7F-38514F2C5F4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1202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C8492-2554-441B-BE7F-38514F2C5F4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442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EA718-40E1-439D-ADAA-B5A16F9E4E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B62046-0C88-46FF-A3BF-E7F6134EC2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E0F828-C7E1-4ADE-B346-4C3878F8B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B60-5A9A-4A37-8563-812ED5ADD2A5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51CC5B-557D-41A7-B258-DE90642D2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B316F9-72E3-46E2-ACFE-4C4CC5F84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BDBC-83A8-43D5-9DC0-CC4E2F859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809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30F69-8C99-4256-8C2B-A6846BFF0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867B7-D707-47C7-9659-823A5E2E62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973544-BA15-488C-9CA3-EA151B540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B60-5A9A-4A37-8563-812ED5ADD2A5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97372C-3C15-4ADB-9AE2-FACE3305D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37E1B5-B27C-4516-BF0D-DF2C2056A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BDBC-83A8-43D5-9DC0-CC4E2F859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42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C8280B-DFF7-4A51-8704-4C22D9625A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F63C2E-432D-4968-823F-7A045D98A9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ADA1C5-F73E-44E1-BE2D-13E344D1A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B60-5A9A-4A37-8563-812ED5ADD2A5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BC6492-A8A1-45DF-927C-F949B3483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3DF02F-C882-4000-9485-8B76BB289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BDBC-83A8-43D5-9DC0-CC4E2F859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849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96D99-6D10-4348-B491-4F53705B1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B10439-CAC7-4559-990F-2779EFF597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61EBF0-33BC-4E39-8913-5057A0CD3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B60-5A9A-4A37-8563-812ED5ADD2A5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43CEFE-C5DA-49CF-9CD5-D00F3A130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772470-6203-491B-9F7A-6EE24E463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BDBC-83A8-43D5-9DC0-CC4E2F859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09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202A5-8440-49A8-AFEE-F86B8C25D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EC9712-5420-420E-B836-6B2F63B234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C7758-BC25-4D00-81F9-C88608497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B60-5A9A-4A37-8563-812ED5ADD2A5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E7E80E-387E-4128-9C56-23A483F7E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18B6E6-06D5-4A8F-909B-D7B8F4F94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BDBC-83A8-43D5-9DC0-CC4E2F859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231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9D44B-1EC4-4C16-AC33-F73315C68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9ECDA9-E5A3-40F2-B741-E4A15F27C4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FDB38A-1E8D-494C-95F3-A9A19E84ED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6F2070-8FA9-44E4-9AA2-1705B05E1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B60-5A9A-4A37-8563-812ED5ADD2A5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49C2DD-1C87-4272-88B7-F21C9454D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DF3C09-850F-48CD-843E-2C468166A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BDBC-83A8-43D5-9DC0-CC4E2F859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633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A454A-3A48-4223-9180-3FAED3BA4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6E8169-37B8-4F27-9F44-354CD86F9A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20F144-3C75-4537-B991-74EBE3F9A8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BA1999-82E9-4B7A-8154-D371E47CDB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94B3BE-593C-430B-B98E-54EE74D500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64F929-5065-434E-9C30-0A700FFDE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B60-5A9A-4A37-8563-812ED5ADD2A5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6CFA26-59F7-47B0-A435-937BA1898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B1BB5A-0E79-4EA5-934B-F074B865F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BDBC-83A8-43D5-9DC0-CC4E2F859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288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E1007-7049-4A62-94A8-8CB758021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559122-F0F3-4188-AA8F-94C8D039D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B60-5A9A-4A37-8563-812ED5ADD2A5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E02362-1937-495D-A6C1-49BE69500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E5EA1D-95CE-48D4-9AA6-017569DEA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BDBC-83A8-43D5-9DC0-CC4E2F859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279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D01547-E4C1-40E7-81BC-B7E8B8402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B60-5A9A-4A37-8563-812ED5ADD2A5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C5B1B6-B783-45B0-B58A-0C0C4798B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AA7D14-9870-416D-BC00-61148B4A6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BDBC-83A8-43D5-9DC0-CC4E2F859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283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01558-115F-402A-A672-60ABD1B86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A706C1-AD5F-4FA9-B444-923F311DA7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84351D-DC9E-4E7A-926C-1613A6045F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BE7D04-0AC4-4CE0-AD58-C190D0D29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B60-5A9A-4A37-8563-812ED5ADD2A5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41FEDC-36CB-4A87-8B01-F922E8172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C87C4A-5FA4-4529-9CDB-91E5CCF5E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BDBC-83A8-43D5-9DC0-CC4E2F859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751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798C6-9476-42CB-B437-AF9D028A8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6E7229-0E3D-4812-9E67-C5CD4AA441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8D8DFC-CE05-4ACE-A01C-F991925613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263134-4259-4180-97E4-2CFA4179A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B60-5A9A-4A37-8563-812ED5ADD2A5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113C82-7B86-4C77-B4A2-E62CC9366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DDC21E-ED9D-4773-8324-F3A30F418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DBDBC-83A8-43D5-9DC0-CC4E2F859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822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D95F89-8F11-46D2-A1EA-613B3B517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762DD6-8B01-4104-B8AA-9931D68E0B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E3007E-7027-4050-B1F1-6F9C8DAB58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87B60-5A9A-4A37-8563-812ED5ADD2A5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33880B-D5FA-45E8-9CD2-1BA122073C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14B6A1-00DC-4090-940E-CCA20A36C4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DBDBC-83A8-43D5-9DC0-CC4E2F859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491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factfinder.census.gov/faces/nav/jsf/pages/community_facts.xhtml?src=bkmk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nationalequityatlas.org/indicators/School_poverty/By_race~ethnicity:35576/Virginia/false/Year(s):2016/School_type:All_public_schools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6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xhigheredaccountability.org/AcctPublic/InteractiveReport/Accountability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xhigheredaccountability.org/AcctPublic/InteractiveReport/Accountability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news.gallup.com/opinion/gallup/242441/confidence-higher-education-down-2015.aspx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factfinder.census.gov/faces/nav/jsf/pages/community_facts.xhtml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hyperlink" Target="http://www.txhigheredaccountability.org/AcctPublic/InteractiveReport/Accountability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18.sv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77533-2BB5-4F4C-82F9-7006DFAECD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5326" y="3995809"/>
            <a:ext cx="11529392" cy="1464084"/>
          </a:xfrm>
        </p:spPr>
        <p:txBody>
          <a:bodyPr>
            <a:noAutofit/>
          </a:bodyPr>
          <a:lstStyle/>
          <a:p>
            <a:r>
              <a:rPr lang="en-US" sz="5200" dirty="0">
                <a:solidFill>
                  <a:srgbClr val="1F497D"/>
                </a:solidFill>
                <a:latin typeface="Franklin Gothic Medium" panose="020B0603020102020204" pitchFamily="34" charset="0"/>
              </a:rPr>
              <a:t>Why Improving Transfer Student Outcomes Matters</a:t>
            </a:r>
            <a:endParaRPr lang="en-US" sz="5200" dirty="0">
              <a:solidFill>
                <a:srgbClr val="1F497D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C618F13-9E9E-4296-9E4B-247504B8F3AA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506" y="5883337"/>
            <a:ext cx="1755487" cy="1240516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0BB86844-3FE2-452C-A0FD-106B9996F39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8796" y="6113315"/>
            <a:ext cx="2223030" cy="634491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2277B40-38D9-4201-9008-587D4C006075}"/>
              </a:ext>
            </a:extLst>
          </p:cNvPr>
          <p:cNvCxnSpPr>
            <a:cxnSpLocks/>
          </p:cNvCxnSpPr>
          <p:nvPr/>
        </p:nvCxnSpPr>
        <p:spPr>
          <a:xfrm>
            <a:off x="0" y="3803558"/>
            <a:ext cx="12188952" cy="0"/>
          </a:xfrm>
          <a:prstGeom prst="line">
            <a:avLst/>
          </a:prstGeom>
          <a:ln w="295275" cmpd="sng">
            <a:solidFill>
              <a:srgbClr val="B8ECF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DE05082-2426-40E9-B1B6-F23EA82FF633}"/>
              </a:ext>
            </a:extLst>
          </p:cNvPr>
          <p:cNvCxnSpPr>
            <a:cxnSpLocks/>
          </p:cNvCxnSpPr>
          <p:nvPr/>
        </p:nvCxnSpPr>
        <p:spPr>
          <a:xfrm>
            <a:off x="-41564" y="3586216"/>
            <a:ext cx="12300438" cy="0"/>
          </a:xfrm>
          <a:prstGeom prst="line">
            <a:avLst/>
          </a:prstGeom>
          <a:ln w="50800" cmpd="sng">
            <a:solidFill>
              <a:srgbClr val="1F49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95A8E2BE-FA65-41CE-B349-6377834E512D}"/>
              </a:ext>
            </a:extLst>
          </p:cNvPr>
          <p:cNvSpPr txBox="1"/>
          <p:nvPr/>
        </p:nvSpPr>
        <p:spPr>
          <a:xfrm>
            <a:off x="1461420" y="2228671"/>
            <a:ext cx="92691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solidFill>
                  <a:srgbClr val="1F497D"/>
                </a:solidFill>
                <a:latin typeface="Franklin Gothic Medium" panose="020B0603020102020204" pitchFamily="34" charset="0"/>
              </a:rPr>
              <a:t>Texas Transfer Alliance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D771A7C-A6BF-46B1-88A0-D02F3D0FEFF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5450" y="5993065"/>
            <a:ext cx="1581046" cy="864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2307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: Single Corner Snipped 15">
            <a:extLst>
              <a:ext uri="{FF2B5EF4-FFF2-40B4-BE49-F238E27FC236}">
                <a16:creationId xmlns:a16="http://schemas.microsoft.com/office/drawing/2014/main" id="{684128E8-A3B4-4D4D-ADD6-C2A92E64F5A5}"/>
              </a:ext>
            </a:extLst>
          </p:cNvPr>
          <p:cNvSpPr/>
          <p:nvPr/>
        </p:nvSpPr>
        <p:spPr>
          <a:xfrm>
            <a:off x="0" y="2401552"/>
            <a:ext cx="9276522" cy="770103"/>
          </a:xfrm>
          <a:prstGeom prst="snip1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82A2365-D321-4364-A228-7AE2D75C6649}"/>
              </a:ext>
            </a:extLst>
          </p:cNvPr>
          <p:cNvCxnSpPr>
            <a:cxnSpLocks/>
          </p:cNvCxnSpPr>
          <p:nvPr/>
        </p:nvCxnSpPr>
        <p:spPr>
          <a:xfrm>
            <a:off x="0" y="3237966"/>
            <a:ext cx="9276522" cy="0"/>
          </a:xfrm>
          <a:prstGeom prst="line">
            <a:avLst/>
          </a:prstGeom>
          <a:ln w="76200" cmpd="dbl">
            <a:solidFill>
              <a:srgbClr val="B8ECF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97D23023-A579-422E-88CB-EF2BDD96EA7A}"/>
              </a:ext>
            </a:extLst>
          </p:cNvPr>
          <p:cNvSpPr txBox="1"/>
          <p:nvPr/>
        </p:nvSpPr>
        <p:spPr>
          <a:xfrm>
            <a:off x="98163" y="2449706"/>
            <a:ext cx="94691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b="1">
                <a:solidFill>
                  <a:prstClr val="white"/>
                </a:solidFill>
              </a:defRPr>
            </a:lvl1pPr>
          </a:lstStyle>
          <a:p>
            <a:r>
              <a:rPr lang="en-US" sz="3600" dirty="0"/>
              <a:t>Opportunity 1: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F0E3BA3-F085-4820-A389-1D0F240AAE6B}"/>
              </a:ext>
            </a:extLst>
          </p:cNvPr>
          <p:cNvSpPr txBox="1"/>
          <p:nvPr/>
        </p:nvSpPr>
        <p:spPr>
          <a:xfrm>
            <a:off x="-947179" y="3455513"/>
            <a:ext cx="89386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1F497D"/>
                </a:solidFill>
                <a:latin typeface="Franklin Gothic Medium" panose="020B0603020102020204" pitchFamily="34" charset="0"/>
              </a:rPr>
              <a:t>An Affordable Path to a Bachelor’s For All Students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24D43F9-31AB-4236-8705-29EB03EF60CC}"/>
              </a:ext>
            </a:extLst>
          </p:cNvPr>
          <p:cNvSpPr/>
          <p:nvPr/>
        </p:nvSpPr>
        <p:spPr>
          <a:xfrm>
            <a:off x="0" y="6532035"/>
            <a:ext cx="12192000" cy="336123"/>
          </a:xfrm>
          <a:prstGeom prst="rect">
            <a:avLst/>
          </a:prstGeom>
          <a:solidFill>
            <a:srgbClr val="B8EC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B8ECF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5897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A217B3C2-E9B5-4628-8E13-F5841CB66C21}"/>
              </a:ext>
            </a:extLst>
          </p:cNvPr>
          <p:cNvSpPr/>
          <p:nvPr/>
        </p:nvSpPr>
        <p:spPr>
          <a:xfrm>
            <a:off x="0" y="6531302"/>
            <a:ext cx="12192000" cy="336123"/>
          </a:xfrm>
          <a:prstGeom prst="rect">
            <a:avLst/>
          </a:prstGeom>
          <a:solidFill>
            <a:srgbClr val="B8EC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B8ECFE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8F74C0D-79E3-43DC-AD78-44E3D63274EE}"/>
              </a:ext>
            </a:extLst>
          </p:cNvPr>
          <p:cNvSpPr txBox="1"/>
          <p:nvPr/>
        </p:nvSpPr>
        <p:spPr>
          <a:xfrm>
            <a:off x="-1408" y="6579328"/>
            <a:ext cx="752721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SOURCE 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// Graph Data : 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U.S. Census Bureau Fact Finder: Texas.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Rectangle: Single Corner Snipped 11">
            <a:extLst>
              <a:ext uri="{FF2B5EF4-FFF2-40B4-BE49-F238E27FC236}">
                <a16:creationId xmlns:a16="http://schemas.microsoft.com/office/drawing/2014/main" id="{570BEE4A-AA33-40B7-BA45-5AAA92ECD951}"/>
              </a:ext>
            </a:extLst>
          </p:cNvPr>
          <p:cNvSpPr/>
          <p:nvPr/>
        </p:nvSpPr>
        <p:spPr>
          <a:xfrm>
            <a:off x="0" y="211804"/>
            <a:ext cx="9276522" cy="770103"/>
          </a:xfrm>
          <a:prstGeom prst="snip1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108523E-0028-41B0-9D2B-FA47995778F7}"/>
              </a:ext>
            </a:extLst>
          </p:cNvPr>
          <p:cNvCxnSpPr>
            <a:cxnSpLocks/>
          </p:cNvCxnSpPr>
          <p:nvPr/>
        </p:nvCxnSpPr>
        <p:spPr>
          <a:xfrm>
            <a:off x="0" y="1048218"/>
            <a:ext cx="9276522" cy="0"/>
          </a:xfrm>
          <a:prstGeom prst="line">
            <a:avLst/>
          </a:prstGeom>
          <a:ln w="76200" cmpd="dbl">
            <a:solidFill>
              <a:srgbClr val="B8ECF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612A4400-99EA-430B-A5A7-9CCA29D827F6}"/>
              </a:ext>
            </a:extLst>
          </p:cNvPr>
          <p:cNvSpPr txBox="1"/>
          <p:nvPr/>
        </p:nvSpPr>
        <p:spPr>
          <a:xfrm>
            <a:off x="157701" y="360676"/>
            <a:ext cx="94773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Latinx &amp; Black Communities Have Lowest Bachelor’s Attainment Rates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C723EC1B-4CBE-4C39-8B40-35C90B80458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21181125"/>
              </p:ext>
            </p:extLst>
          </p:nvPr>
        </p:nvGraphicFramePr>
        <p:xfrm>
          <a:off x="807720" y="1447801"/>
          <a:ext cx="10930890" cy="49239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5728464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D5959B9-DA6C-465A-8F4C-A29ADEC3CE6A}"/>
              </a:ext>
            </a:extLst>
          </p:cNvPr>
          <p:cNvCxnSpPr>
            <a:cxnSpLocks/>
          </p:cNvCxnSpPr>
          <p:nvPr/>
        </p:nvCxnSpPr>
        <p:spPr>
          <a:xfrm>
            <a:off x="3048" y="6718726"/>
            <a:ext cx="12188952" cy="0"/>
          </a:xfrm>
          <a:prstGeom prst="line">
            <a:avLst/>
          </a:prstGeom>
          <a:ln w="295275" cmpd="sng">
            <a:solidFill>
              <a:srgbClr val="B8ECF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95E33EBB-B0C1-4DF6-A69B-C23B355417F4}"/>
              </a:ext>
            </a:extLst>
          </p:cNvPr>
          <p:cNvSpPr/>
          <p:nvPr/>
        </p:nvSpPr>
        <p:spPr>
          <a:xfrm>
            <a:off x="0" y="6521875"/>
            <a:ext cx="12192000" cy="336123"/>
          </a:xfrm>
          <a:prstGeom prst="rect">
            <a:avLst/>
          </a:prstGeom>
          <a:solidFill>
            <a:srgbClr val="B8EC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B8ECFE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0B76829-101B-44F3-A48F-76BA02831FC5}"/>
              </a:ext>
            </a:extLst>
          </p:cNvPr>
          <p:cNvSpPr txBox="1"/>
          <p:nvPr/>
        </p:nvSpPr>
        <p:spPr>
          <a:xfrm>
            <a:off x="0" y="6594203"/>
            <a:ext cx="752721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SOURCE 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// Graph Data: 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National Equity Atlas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</p:txBody>
      </p:sp>
      <p:sp>
        <p:nvSpPr>
          <p:cNvPr id="14" name="Rectangle: Single Corner Snipped 13">
            <a:extLst>
              <a:ext uri="{FF2B5EF4-FFF2-40B4-BE49-F238E27FC236}">
                <a16:creationId xmlns:a16="http://schemas.microsoft.com/office/drawing/2014/main" id="{47D5B6AE-05A7-42C6-A6AA-52B2F894C892}"/>
              </a:ext>
            </a:extLst>
          </p:cNvPr>
          <p:cNvSpPr/>
          <p:nvPr/>
        </p:nvSpPr>
        <p:spPr>
          <a:xfrm>
            <a:off x="0" y="211804"/>
            <a:ext cx="9276522" cy="770103"/>
          </a:xfrm>
          <a:prstGeom prst="snip1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72A03C9-2360-4604-ABB8-3199917BDC12}"/>
              </a:ext>
            </a:extLst>
          </p:cNvPr>
          <p:cNvCxnSpPr>
            <a:cxnSpLocks/>
          </p:cNvCxnSpPr>
          <p:nvPr/>
        </p:nvCxnSpPr>
        <p:spPr>
          <a:xfrm>
            <a:off x="0" y="1048218"/>
            <a:ext cx="9276522" cy="0"/>
          </a:xfrm>
          <a:prstGeom prst="line">
            <a:avLst/>
          </a:prstGeom>
          <a:ln w="76200" cmpd="dbl">
            <a:solidFill>
              <a:srgbClr val="B8ECF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E879531C-D889-4513-9AC8-9952675A8676}"/>
              </a:ext>
            </a:extLst>
          </p:cNvPr>
          <p:cNvSpPr/>
          <p:nvPr/>
        </p:nvSpPr>
        <p:spPr>
          <a:xfrm>
            <a:off x="0" y="333025"/>
            <a:ext cx="183049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>
                <a:solidFill>
                  <a:prstClr val="white"/>
                </a:solidFill>
              </a:rPr>
              <a:t>Those Communities Are Increasingly Likely to Live in Poverty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5FE27A5-3FEF-4C33-9D94-AB30BA94C0D7}"/>
              </a:ext>
            </a:extLst>
          </p:cNvPr>
          <p:cNvSpPr txBox="1"/>
          <p:nvPr/>
        </p:nvSpPr>
        <p:spPr>
          <a:xfrm>
            <a:off x="8369466" y="1584739"/>
            <a:ext cx="31284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rgbClr val="1F497D"/>
                </a:solidFill>
              </a:rPr>
              <a:t>Percent of Latinx students enrolled in high poverty Texas public schools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060E82A-7DC2-4C13-ADAD-46F9F48D20A0}"/>
              </a:ext>
            </a:extLst>
          </p:cNvPr>
          <p:cNvSpPr txBox="1"/>
          <p:nvPr/>
        </p:nvSpPr>
        <p:spPr>
          <a:xfrm>
            <a:off x="4499084" y="1590462"/>
            <a:ext cx="32733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rgbClr val="1F497D"/>
                </a:solidFill>
              </a:rPr>
              <a:t>Percent of Black students enrolled in high poverty Texas public schools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C3C8194-1D2F-4433-A19B-5D1664BBB18F}"/>
              </a:ext>
            </a:extLst>
          </p:cNvPr>
          <p:cNvSpPr txBox="1"/>
          <p:nvPr/>
        </p:nvSpPr>
        <p:spPr>
          <a:xfrm>
            <a:off x="694044" y="1584739"/>
            <a:ext cx="31707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rgbClr val="1F497D"/>
                </a:solidFill>
              </a:rPr>
              <a:t>Percent of white students enrolled in high poverty Texas public schools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1E0AB720-ECA9-4730-AE77-02E4C94132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43947325"/>
              </p:ext>
            </p:extLst>
          </p:nvPr>
        </p:nvGraphicFramePr>
        <p:xfrm>
          <a:off x="372595" y="2417276"/>
          <a:ext cx="3170705" cy="40061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6A2E6617-0AC9-4782-B389-0912C9F227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6997745"/>
              </p:ext>
            </p:extLst>
          </p:nvPr>
        </p:nvGraphicFramePr>
        <p:xfrm>
          <a:off x="4068754" y="2417276"/>
          <a:ext cx="3577865" cy="3686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71487462-0D81-4C7A-B97F-68E0AF0142B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42386487"/>
              </p:ext>
            </p:extLst>
          </p:nvPr>
        </p:nvGraphicFramePr>
        <p:xfrm>
          <a:off x="8097491" y="2417277"/>
          <a:ext cx="3577865" cy="368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1382008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A3204FAB-F38B-4E16-B1FA-520FD2EE55B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8284917"/>
              </p:ext>
            </p:extLst>
          </p:nvPr>
        </p:nvGraphicFramePr>
        <p:xfrm>
          <a:off x="1175384" y="2327525"/>
          <a:ext cx="9841230" cy="4295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99F31D4E-A84D-4247-9330-CB38A2B1127B}"/>
              </a:ext>
            </a:extLst>
          </p:cNvPr>
          <p:cNvSpPr txBox="1"/>
          <p:nvPr/>
        </p:nvSpPr>
        <p:spPr>
          <a:xfrm>
            <a:off x="729242" y="2642250"/>
            <a:ext cx="4837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1F497D"/>
                </a:solidFill>
              </a:rPr>
              <a:t>Total Fall Enrollment (Headcount) at Texas Two- and Four-Year Institutions, Three Year Average (Fall 2015-Fall 2017)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FDFE78B-F519-4F28-83C4-9FAC1707C160}"/>
              </a:ext>
            </a:extLst>
          </p:cNvPr>
          <p:cNvSpPr txBox="1"/>
          <p:nvPr/>
        </p:nvSpPr>
        <p:spPr>
          <a:xfrm>
            <a:off x="0" y="1245070"/>
            <a:ext cx="11943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1F497D"/>
                </a:solidFill>
              </a:rPr>
              <a:t>Texas’s community college system </a:t>
            </a:r>
            <a:r>
              <a:rPr lang="en-US" sz="2400" b="1" dirty="0">
                <a:solidFill>
                  <a:srgbClr val="1F497D"/>
                </a:solidFill>
              </a:rPr>
              <a:t>serves disproportionate numbers of underrepresented populations</a:t>
            </a:r>
            <a:r>
              <a:rPr lang="en-US" sz="2400" dirty="0">
                <a:solidFill>
                  <a:srgbClr val="1F497D"/>
                </a:solidFill>
              </a:rPr>
              <a:t>, including Black and Latinx students. </a:t>
            </a:r>
            <a:endParaRPr lang="en-US" sz="2400" dirty="0">
              <a:solidFill>
                <a:srgbClr val="1F497D"/>
              </a:solidFill>
              <a:highlight>
                <a:srgbClr val="FFFF00"/>
              </a:highlight>
            </a:endParaRPr>
          </a:p>
        </p:txBody>
      </p:sp>
      <p:sp>
        <p:nvSpPr>
          <p:cNvPr id="14" name="Rectangle: Single Corner Snipped 13">
            <a:extLst>
              <a:ext uri="{FF2B5EF4-FFF2-40B4-BE49-F238E27FC236}">
                <a16:creationId xmlns:a16="http://schemas.microsoft.com/office/drawing/2014/main" id="{47D5B6AE-05A7-42C6-A6AA-52B2F894C892}"/>
              </a:ext>
            </a:extLst>
          </p:cNvPr>
          <p:cNvSpPr/>
          <p:nvPr/>
        </p:nvSpPr>
        <p:spPr>
          <a:xfrm>
            <a:off x="0" y="211804"/>
            <a:ext cx="9276522" cy="770103"/>
          </a:xfrm>
          <a:prstGeom prst="snip1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72A03C9-2360-4604-ABB8-3199917BDC12}"/>
              </a:ext>
            </a:extLst>
          </p:cNvPr>
          <p:cNvCxnSpPr>
            <a:cxnSpLocks/>
          </p:cNvCxnSpPr>
          <p:nvPr/>
        </p:nvCxnSpPr>
        <p:spPr>
          <a:xfrm>
            <a:off x="0" y="1048218"/>
            <a:ext cx="9276522" cy="0"/>
          </a:xfrm>
          <a:prstGeom prst="line">
            <a:avLst/>
          </a:prstGeom>
          <a:ln w="76200" cmpd="dbl">
            <a:solidFill>
              <a:srgbClr val="B8ECF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E879531C-D889-4513-9AC8-9952675A8676}"/>
              </a:ext>
            </a:extLst>
          </p:cNvPr>
          <p:cNvSpPr/>
          <p:nvPr/>
        </p:nvSpPr>
        <p:spPr>
          <a:xfrm>
            <a:off x="124112" y="333025"/>
            <a:ext cx="84166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b="1" dirty="0">
                <a:solidFill>
                  <a:prstClr val="white"/>
                </a:solidFill>
              </a:rPr>
              <a:t>Community College Transfer Could Reach Those Groups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4B4A602-D3B7-4118-A242-4D4EB6A47299}"/>
              </a:ext>
            </a:extLst>
          </p:cNvPr>
          <p:cNvSpPr/>
          <p:nvPr/>
        </p:nvSpPr>
        <p:spPr>
          <a:xfrm>
            <a:off x="0" y="6540729"/>
            <a:ext cx="12192000" cy="336123"/>
          </a:xfrm>
          <a:prstGeom prst="rect">
            <a:avLst/>
          </a:prstGeom>
          <a:solidFill>
            <a:srgbClr val="B8EC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B8ECFE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F3DC4-014C-4582-B7DB-235EDD971475}"/>
              </a:ext>
            </a:extLst>
          </p:cNvPr>
          <p:cNvSpPr/>
          <p:nvPr/>
        </p:nvSpPr>
        <p:spPr>
          <a:xfrm>
            <a:off x="0" y="6581321"/>
            <a:ext cx="706581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rPr>
              <a:t>SOURCE 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rPr>
              <a:t>// Graph Data: 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Texas Higher Education Accountability System.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896115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: Single Corner Snipped 15">
            <a:extLst>
              <a:ext uri="{FF2B5EF4-FFF2-40B4-BE49-F238E27FC236}">
                <a16:creationId xmlns:a16="http://schemas.microsoft.com/office/drawing/2014/main" id="{684128E8-A3B4-4D4D-ADD6-C2A92E64F5A5}"/>
              </a:ext>
            </a:extLst>
          </p:cNvPr>
          <p:cNvSpPr/>
          <p:nvPr/>
        </p:nvSpPr>
        <p:spPr>
          <a:xfrm>
            <a:off x="0" y="2401552"/>
            <a:ext cx="9276522" cy="770103"/>
          </a:xfrm>
          <a:prstGeom prst="snip1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82A2365-D321-4364-A228-7AE2D75C6649}"/>
              </a:ext>
            </a:extLst>
          </p:cNvPr>
          <p:cNvCxnSpPr>
            <a:cxnSpLocks/>
          </p:cNvCxnSpPr>
          <p:nvPr/>
        </p:nvCxnSpPr>
        <p:spPr>
          <a:xfrm>
            <a:off x="0" y="3237966"/>
            <a:ext cx="9276522" cy="0"/>
          </a:xfrm>
          <a:prstGeom prst="line">
            <a:avLst/>
          </a:prstGeom>
          <a:ln w="76200" cmpd="dbl">
            <a:solidFill>
              <a:srgbClr val="B8ECF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97D23023-A579-422E-88CB-EF2BDD96EA7A}"/>
              </a:ext>
            </a:extLst>
          </p:cNvPr>
          <p:cNvSpPr txBox="1"/>
          <p:nvPr/>
        </p:nvSpPr>
        <p:spPr>
          <a:xfrm>
            <a:off x="107995" y="2463437"/>
            <a:ext cx="94691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b="1">
                <a:solidFill>
                  <a:prstClr val="white"/>
                </a:solidFill>
              </a:defRPr>
            </a:lvl1pPr>
          </a:lstStyle>
          <a:p>
            <a:r>
              <a:rPr lang="en-US" sz="3600" dirty="0"/>
              <a:t>Opportunity 2: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909D6A3-71FD-49CF-8A74-A65CE03814B1}"/>
              </a:ext>
            </a:extLst>
          </p:cNvPr>
          <p:cNvSpPr/>
          <p:nvPr/>
        </p:nvSpPr>
        <p:spPr>
          <a:xfrm>
            <a:off x="0" y="6531302"/>
            <a:ext cx="12192000" cy="336123"/>
          </a:xfrm>
          <a:prstGeom prst="rect">
            <a:avLst/>
          </a:prstGeom>
          <a:solidFill>
            <a:srgbClr val="B8EC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B8ECFE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F0E3BA3-F085-4820-A389-1D0F240AAE6B}"/>
              </a:ext>
            </a:extLst>
          </p:cNvPr>
          <p:cNvSpPr txBox="1"/>
          <p:nvPr/>
        </p:nvSpPr>
        <p:spPr>
          <a:xfrm>
            <a:off x="107995" y="3389201"/>
            <a:ext cx="89386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1F497D"/>
                </a:solidFill>
                <a:latin typeface="Franklin Gothic Medium" panose="020B0603020102020204" pitchFamily="34" charset="0"/>
              </a:rPr>
              <a:t>Delivering Value &amp; Restoring Public Trust in Higher Ed</a:t>
            </a:r>
          </a:p>
        </p:txBody>
      </p:sp>
    </p:spTree>
    <p:extLst>
      <p:ext uri="{BB962C8B-B14F-4D97-AF65-F5344CB8AC3E}">
        <p14:creationId xmlns:p14="http://schemas.microsoft.com/office/powerpoint/2010/main" val="9630131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: Single Corner Snipped 78">
            <a:extLst>
              <a:ext uri="{FF2B5EF4-FFF2-40B4-BE49-F238E27FC236}">
                <a16:creationId xmlns:a16="http://schemas.microsoft.com/office/drawing/2014/main" id="{E454649D-B090-4332-B54D-F5ADB7151FB8}"/>
              </a:ext>
            </a:extLst>
          </p:cNvPr>
          <p:cNvSpPr/>
          <p:nvPr/>
        </p:nvSpPr>
        <p:spPr>
          <a:xfrm>
            <a:off x="0" y="211804"/>
            <a:ext cx="9276522" cy="770103"/>
          </a:xfrm>
          <a:prstGeom prst="snip1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84B1DFEC-D826-4A86-A3C9-D4F45D9DF335}"/>
              </a:ext>
            </a:extLst>
          </p:cNvPr>
          <p:cNvCxnSpPr>
            <a:cxnSpLocks/>
          </p:cNvCxnSpPr>
          <p:nvPr/>
        </p:nvCxnSpPr>
        <p:spPr>
          <a:xfrm>
            <a:off x="0" y="1048218"/>
            <a:ext cx="9276522" cy="0"/>
          </a:xfrm>
          <a:prstGeom prst="line">
            <a:avLst/>
          </a:prstGeom>
          <a:ln w="76200" cmpd="dbl">
            <a:solidFill>
              <a:srgbClr val="B8ECF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A07D8C4B-AEDF-4C17-BE2D-E92A66862131}"/>
              </a:ext>
            </a:extLst>
          </p:cNvPr>
          <p:cNvSpPr txBox="1"/>
          <p:nvPr/>
        </p:nvSpPr>
        <p:spPr>
          <a:xfrm>
            <a:off x="111372" y="337411"/>
            <a:ext cx="8169801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lvl="0">
              <a:defRPr sz="3200" b="1">
                <a:solidFill>
                  <a:prstClr val="white"/>
                </a:solidFill>
              </a:defRPr>
            </a:lvl1pPr>
          </a:lstStyle>
          <a:p>
            <a:r>
              <a:rPr lang="en-US" sz="2800" dirty="0"/>
              <a:t>Broken Transfer Harms Those Who Can Least Afford It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1FA5FAB7-7015-435E-8CE4-D63480F7939E}"/>
              </a:ext>
            </a:extLst>
          </p:cNvPr>
          <p:cNvSpPr/>
          <p:nvPr/>
        </p:nvSpPr>
        <p:spPr>
          <a:xfrm>
            <a:off x="0" y="6531302"/>
            <a:ext cx="12192000" cy="336123"/>
          </a:xfrm>
          <a:prstGeom prst="rect">
            <a:avLst/>
          </a:prstGeom>
          <a:solidFill>
            <a:srgbClr val="B8EC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B8ECFE"/>
              </a:solidFill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447513D1-5D67-453D-90F2-5F49AB906B3A}"/>
              </a:ext>
            </a:extLst>
          </p:cNvPr>
          <p:cNvSpPr/>
          <p:nvPr/>
        </p:nvSpPr>
        <p:spPr>
          <a:xfrm>
            <a:off x="0" y="6573442"/>
            <a:ext cx="211788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rPr>
              <a:t>SOURCE 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rPr>
              <a:t>// Tracking Transfer 2016.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4694AEF-52CB-494F-952A-403FB035B4B3}"/>
              </a:ext>
            </a:extLst>
          </p:cNvPr>
          <p:cNvSpPr txBox="1"/>
          <p:nvPr/>
        </p:nvSpPr>
        <p:spPr>
          <a:xfrm>
            <a:off x="7415930" y="2188956"/>
            <a:ext cx="2912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1F497D"/>
                </a:solidFill>
              </a:rPr>
              <a:t>2-to-4 Year Bachelor’s Completion by Income, Texas, 2007 Cohort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21BA866-7BF8-4ADD-9D80-0EC24EC60249}"/>
              </a:ext>
            </a:extLst>
          </p:cNvPr>
          <p:cNvSpPr txBox="1"/>
          <p:nvPr/>
        </p:nvSpPr>
        <p:spPr>
          <a:xfrm>
            <a:off x="2397687" y="2188956"/>
            <a:ext cx="2912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1F497D"/>
                </a:solidFill>
              </a:rPr>
              <a:t>2-to-4 Year Transfer Rate by Income, Texas, 2007 Cohort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EF3CE4E-D737-432F-A735-D3459B2466BC}"/>
              </a:ext>
            </a:extLst>
          </p:cNvPr>
          <p:cNvSpPr txBox="1"/>
          <p:nvPr/>
        </p:nvSpPr>
        <p:spPr>
          <a:xfrm>
            <a:off x="690473" y="1172088"/>
            <a:ext cx="108110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400" b="1">
                <a:solidFill>
                  <a:srgbClr val="1F497D"/>
                </a:solidFill>
                <a:latin typeface="Franklin Gothic Medium" panose="020B0603020102020204" pitchFamily="34" charset="0"/>
              </a:defRPr>
            </a:lvl1pPr>
          </a:lstStyle>
          <a:p>
            <a:r>
              <a:rPr lang="en-US" b="0" dirty="0">
                <a:latin typeface="+mn-lt"/>
              </a:rPr>
              <a:t>Lower-income community college students in Texas are </a:t>
            </a:r>
            <a:r>
              <a:rPr lang="en-US" dirty="0">
                <a:latin typeface="+mn-lt"/>
              </a:rPr>
              <a:t>less likely to transfer and complete </a:t>
            </a:r>
            <a:r>
              <a:rPr lang="en-US" b="0" dirty="0">
                <a:latin typeface="+mn-lt"/>
              </a:rPr>
              <a:t>their bachelor’s degrees than their higher-income peers.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79AD7D11-9174-4751-8A7F-7F7CC12FB19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26725015"/>
              </p:ext>
            </p:extLst>
          </p:nvPr>
        </p:nvGraphicFramePr>
        <p:xfrm>
          <a:off x="1198622" y="2712176"/>
          <a:ext cx="4013458" cy="3752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92079B4C-1386-4D2D-8A94-802DDE646B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48576815"/>
              </p:ext>
            </p:extLst>
          </p:nvPr>
        </p:nvGraphicFramePr>
        <p:xfrm>
          <a:off x="6412204" y="2716486"/>
          <a:ext cx="4013458" cy="3752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4493521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5BACE984-C03E-41D2-85F8-A406169F77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68812985"/>
              </p:ext>
            </p:extLst>
          </p:nvPr>
        </p:nvGraphicFramePr>
        <p:xfrm>
          <a:off x="2912000" y="2847031"/>
          <a:ext cx="6368000" cy="3614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id="{8B316DCE-F6E3-49F6-8FAA-0DA078336599}"/>
              </a:ext>
            </a:extLst>
          </p:cNvPr>
          <p:cNvSpPr/>
          <p:nvPr/>
        </p:nvSpPr>
        <p:spPr>
          <a:xfrm>
            <a:off x="0" y="6540729"/>
            <a:ext cx="12192000" cy="336123"/>
          </a:xfrm>
          <a:prstGeom prst="rect">
            <a:avLst/>
          </a:prstGeom>
          <a:solidFill>
            <a:srgbClr val="B8EC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B8ECFE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78C54E-168A-44C1-9B22-ADB4F0C9DD39}"/>
              </a:ext>
            </a:extLst>
          </p:cNvPr>
          <p:cNvSpPr txBox="1"/>
          <p:nvPr/>
        </p:nvSpPr>
        <p:spPr>
          <a:xfrm>
            <a:off x="7610282" y="2984658"/>
            <a:ext cx="33324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rgbClr val="1F497D"/>
                </a:solidFill>
              </a:rPr>
              <a:t>Post-Transfer Six-Year Bachelor’s Degree Completion: Graduation Rate by Selected Characteristics (3-year average, Fall 2009- Fall 2011)</a:t>
            </a:r>
          </a:p>
          <a:p>
            <a:endParaRPr lang="en-US" sz="1600" i="1" dirty="0">
              <a:solidFill>
                <a:srgbClr val="1F497D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EBCDB4E-2700-4037-8AB4-05EBBEFFE83C}"/>
              </a:ext>
            </a:extLst>
          </p:cNvPr>
          <p:cNvSpPr/>
          <p:nvPr/>
        </p:nvSpPr>
        <p:spPr>
          <a:xfrm>
            <a:off x="0" y="6592296"/>
            <a:ext cx="401103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rPr>
              <a:t>SOURCE // Graph Data: 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Texas Higher Education Accountability System.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9" name="Rectangle: Single Corner Snipped 8">
            <a:extLst>
              <a:ext uri="{FF2B5EF4-FFF2-40B4-BE49-F238E27FC236}">
                <a16:creationId xmlns:a16="http://schemas.microsoft.com/office/drawing/2014/main" id="{A3E3925A-D68C-471F-8944-3A5239BAB018}"/>
              </a:ext>
            </a:extLst>
          </p:cNvPr>
          <p:cNvSpPr/>
          <p:nvPr/>
        </p:nvSpPr>
        <p:spPr>
          <a:xfrm>
            <a:off x="0" y="211804"/>
            <a:ext cx="9276522" cy="770103"/>
          </a:xfrm>
          <a:prstGeom prst="snip1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17BE96-5817-4907-BD39-4C76B65D55DC}"/>
              </a:ext>
            </a:extLst>
          </p:cNvPr>
          <p:cNvCxnSpPr>
            <a:cxnSpLocks/>
          </p:cNvCxnSpPr>
          <p:nvPr/>
        </p:nvCxnSpPr>
        <p:spPr>
          <a:xfrm>
            <a:off x="0" y="1048218"/>
            <a:ext cx="9276522" cy="0"/>
          </a:xfrm>
          <a:prstGeom prst="line">
            <a:avLst/>
          </a:prstGeom>
          <a:ln w="76200" cmpd="dbl">
            <a:solidFill>
              <a:srgbClr val="B8ECF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774DD22C-AB40-46E1-B59B-204AE051C51D}"/>
              </a:ext>
            </a:extLst>
          </p:cNvPr>
          <p:cNvSpPr txBox="1"/>
          <p:nvPr/>
        </p:nvSpPr>
        <p:spPr>
          <a:xfrm>
            <a:off x="134912" y="362744"/>
            <a:ext cx="94851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prstClr val="white"/>
                </a:solidFill>
              </a:rPr>
              <a:t>Broken Transfer Harms Those Who Can Least Afford It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86AA537-8F55-4627-93D8-7CD2B1E09A39}"/>
              </a:ext>
            </a:extLst>
          </p:cNvPr>
          <p:cNvSpPr txBox="1"/>
          <p:nvPr/>
        </p:nvSpPr>
        <p:spPr>
          <a:xfrm>
            <a:off x="208701" y="1231609"/>
            <a:ext cx="117745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1F497D"/>
                </a:solidFill>
              </a:rPr>
              <a:t>Of the community college transfer students in Texas who transfer to a four-year </a:t>
            </a:r>
          </a:p>
          <a:p>
            <a:r>
              <a:rPr lang="en-US" sz="2400" dirty="0">
                <a:solidFill>
                  <a:srgbClr val="1F497D"/>
                </a:solidFill>
              </a:rPr>
              <a:t>institution, </a:t>
            </a:r>
            <a:r>
              <a:rPr lang="en-US" sz="2400" b="1" dirty="0">
                <a:solidFill>
                  <a:srgbClr val="1F497D"/>
                </a:solidFill>
              </a:rPr>
              <a:t>just 13% </a:t>
            </a:r>
            <a:r>
              <a:rPr lang="en-US" sz="2400" dirty="0">
                <a:solidFill>
                  <a:srgbClr val="1F497D"/>
                </a:solidFill>
              </a:rPr>
              <a:t>of students earned a baccalaureate or above within six years of community college entry. Outcomes are </a:t>
            </a:r>
            <a:r>
              <a:rPr lang="en-US" sz="2400" b="1" dirty="0">
                <a:solidFill>
                  <a:srgbClr val="1F497D"/>
                </a:solidFill>
              </a:rPr>
              <a:t>worse for students from underserved communities.</a:t>
            </a:r>
            <a:endParaRPr lang="en-US" sz="2400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494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Single Corner Snipped 5">
            <a:extLst>
              <a:ext uri="{FF2B5EF4-FFF2-40B4-BE49-F238E27FC236}">
                <a16:creationId xmlns:a16="http://schemas.microsoft.com/office/drawing/2014/main" id="{10E4A193-A298-4C54-94E7-79D3F5514962}"/>
              </a:ext>
            </a:extLst>
          </p:cNvPr>
          <p:cNvSpPr/>
          <p:nvPr/>
        </p:nvSpPr>
        <p:spPr>
          <a:xfrm>
            <a:off x="0" y="211804"/>
            <a:ext cx="9276522" cy="770103"/>
          </a:xfrm>
          <a:prstGeom prst="snip1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241D0BB-02E5-46E6-8F7C-3F9710C3E075}"/>
              </a:ext>
            </a:extLst>
          </p:cNvPr>
          <p:cNvCxnSpPr>
            <a:cxnSpLocks/>
          </p:cNvCxnSpPr>
          <p:nvPr/>
        </p:nvCxnSpPr>
        <p:spPr>
          <a:xfrm>
            <a:off x="0" y="1048218"/>
            <a:ext cx="9276522" cy="0"/>
          </a:xfrm>
          <a:prstGeom prst="line">
            <a:avLst/>
          </a:prstGeom>
          <a:ln w="76200" cmpd="dbl">
            <a:solidFill>
              <a:srgbClr val="B8ECF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F02825D-33B5-4D3A-8139-5B4D6A382E27}"/>
              </a:ext>
            </a:extLst>
          </p:cNvPr>
          <p:cNvSpPr txBox="1"/>
          <p:nvPr/>
        </p:nvSpPr>
        <p:spPr>
          <a:xfrm>
            <a:off x="216568" y="327437"/>
            <a:ext cx="9555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prstClr val="white"/>
                </a:solidFill>
              </a:rPr>
              <a:t>Transfer Inefficiencies Are Costly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72A5015-C403-4F06-8C74-C4959FB69D6D}"/>
              </a:ext>
            </a:extLst>
          </p:cNvPr>
          <p:cNvSpPr/>
          <p:nvPr/>
        </p:nvSpPr>
        <p:spPr>
          <a:xfrm>
            <a:off x="0" y="6531302"/>
            <a:ext cx="12192000" cy="336123"/>
          </a:xfrm>
          <a:prstGeom prst="rect">
            <a:avLst/>
          </a:prstGeom>
          <a:solidFill>
            <a:srgbClr val="B8EC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B8ECFE"/>
              </a:solidFill>
            </a:endParaRPr>
          </a:p>
        </p:txBody>
      </p:sp>
      <p:pic>
        <p:nvPicPr>
          <p:cNvPr id="3" name="Graphic 2" descr="Money">
            <a:extLst>
              <a:ext uri="{FF2B5EF4-FFF2-40B4-BE49-F238E27FC236}">
                <a16:creationId xmlns:a16="http://schemas.microsoft.com/office/drawing/2014/main" id="{B5B153F9-E310-434D-85C0-0A0F6FC606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171254" y="1869814"/>
            <a:ext cx="1344573" cy="1344573"/>
          </a:xfrm>
          <a:prstGeom prst="rect">
            <a:avLst/>
          </a:prstGeom>
        </p:spPr>
      </p:pic>
      <p:pic>
        <p:nvPicPr>
          <p:cNvPr id="8" name="Graphic 7" descr="Books">
            <a:extLst>
              <a:ext uri="{FF2B5EF4-FFF2-40B4-BE49-F238E27FC236}">
                <a16:creationId xmlns:a16="http://schemas.microsoft.com/office/drawing/2014/main" id="{83ECD6EA-E371-46CE-9CA8-129C11B522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17972" y="1965089"/>
            <a:ext cx="1344573" cy="1344573"/>
          </a:xfrm>
          <a:prstGeom prst="rect">
            <a:avLst/>
          </a:prstGeom>
        </p:spPr>
      </p:pic>
      <p:pic>
        <p:nvPicPr>
          <p:cNvPr id="13" name="Graphic 12" descr="Clock">
            <a:extLst>
              <a:ext uri="{FF2B5EF4-FFF2-40B4-BE49-F238E27FC236}">
                <a16:creationId xmlns:a16="http://schemas.microsoft.com/office/drawing/2014/main" id="{D3FE6D04-2D5B-4F8F-95AF-F64FDDA5303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281266" y="1869814"/>
            <a:ext cx="1439848" cy="1439848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1AD05535-6931-4059-AA0C-8B06925D76C0}"/>
              </a:ext>
            </a:extLst>
          </p:cNvPr>
          <p:cNvSpPr txBox="1"/>
          <p:nvPr/>
        </p:nvSpPr>
        <p:spPr>
          <a:xfrm>
            <a:off x="1163428" y="3488370"/>
            <a:ext cx="167552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1F497D"/>
                </a:solidFill>
              </a:rPr>
              <a:t>Increased </a:t>
            </a:r>
          </a:p>
          <a:p>
            <a:pPr algn="ctr"/>
            <a:r>
              <a:rPr lang="en-US" sz="2800" dirty="0">
                <a:solidFill>
                  <a:srgbClr val="1F497D"/>
                </a:solidFill>
              </a:rPr>
              <a:t>Time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78E1D8D-87CF-4ABB-A89D-1E3EF2BFE6D5}"/>
              </a:ext>
            </a:extLst>
          </p:cNvPr>
          <p:cNvSpPr txBox="1"/>
          <p:nvPr/>
        </p:nvSpPr>
        <p:spPr>
          <a:xfrm>
            <a:off x="5087338" y="3488370"/>
            <a:ext cx="120584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srgbClr val="1F497D"/>
                </a:solidFill>
              </a:rPr>
              <a:t>Excess </a:t>
            </a:r>
          </a:p>
          <a:p>
            <a:pPr algn="ctr"/>
            <a:r>
              <a:rPr lang="en-US" sz="2800" dirty="0">
                <a:solidFill>
                  <a:srgbClr val="1F497D"/>
                </a:solidFill>
              </a:rPr>
              <a:t>Credits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C0510EC-1267-452B-B76F-FD1F8E877C36}"/>
              </a:ext>
            </a:extLst>
          </p:cNvPr>
          <p:cNvSpPr txBox="1"/>
          <p:nvPr/>
        </p:nvSpPr>
        <p:spPr>
          <a:xfrm>
            <a:off x="8749524" y="3488370"/>
            <a:ext cx="251530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1F497D"/>
                </a:solidFill>
              </a:rPr>
              <a:t>Added Cost &amp;</a:t>
            </a:r>
          </a:p>
          <a:p>
            <a:r>
              <a:rPr lang="en-US" sz="2800" dirty="0">
                <a:solidFill>
                  <a:srgbClr val="1F497D"/>
                </a:solidFill>
              </a:rPr>
              <a:t>Deferred Wages</a:t>
            </a:r>
          </a:p>
        </p:txBody>
      </p:sp>
      <p:sp>
        <p:nvSpPr>
          <p:cNvPr id="19" name="Equals 18">
            <a:extLst>
              <a:ext uri="{FF2B5EF4-FFF2-40B4-BE49-F238E27FC236}">
                <a16:creationId xmlns:a16="http://schemas.microsoft.com/office/drawing/2014/main" id="{9E303115-B5DC-45D4-96AB-B0D48C6ED208}"/>
              </a:ext>
            </a:extLst>
          </p:cNvPr>
          <p:cNvSpPr/>
          <p:nvPr/>
        </p:nvSpPr>
        <p:spPr>
          <a:xfrm>
            <a:off x="7424230" y="3446668"/>
            <a:ext cx="914400" cy="914400"/>
          </a:xfrm>
          <a:prstGeom prst="mathEqual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Plus Sign 19">
            <a:extLst>
              <a:ext uri="{FF2B5EF4-FFF2-40B4-BE49-F238E27FC236}">
                <a16:creationId xmlns:a16="http://schemas.microsoft.com/office/drawing/2014/main" id="{18FA1DCE-8DAC-4032-95E0-169F32C57A04}"/>
              </a:ext>
            </a:extLst>
          </p:cNvPr>
          <p:cNvSpPr/>
          <p:nvPr/>
        </p:nvSpPr>
        <p:spPr>
          <a:xfrm>
            <a:off x="3210087" y="3448346"/>
            <a:ext cx="914400" cy="914400"/>
          </a:xfrm>
          <a:prstGeom prst="mathPlus">
            <a:avLst>
              <a:gd name="adj1" fmla="val 13684"/>
            </a:avLst>
          </a:prstGeom>
          <a:solidFill>
            <a:srgbClr val="1F497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1305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A44D9C5-C5E5-4367-8C3C-7F27650B6ACC}"/>
              </a:ext>
            </a:extLst>
          </p:cNvPr>
          <p:cNvSpPr/>
          <p:nvPr/>
        </p:nvSpPr>
        <p:spPr>
          <a:xfrm>
            <a:off x="0" y="6531302"/>
            <a:ext cx="12192000" cy="336123"/>
          </a:xfrm>
          <a:prstGeom prst="rect">
            <a:avLst/>
          </a:prstGeom>
          <a:solidFill>
            <a:srgbClr val="B8EC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B8ECFE"/>
              </a:solidFill>
            </a:endParaRPr>
          </a:p>
        </p:txBody>
      </p:sp>
      <p:sp>
        <p:nvSpPr>
          <p:cNvPr id="23" name="TextBox 2">
            <a:extLst>
              <a:ext uri="{FF2B5EF4-FFF2-40B4-BE49-F238E27FC236}">
                <a16:creationId xmlns:a16="http://schemas.microsoft.com/office/drawing/2014/main" id="{9ABE1659-248D-4B76-8E2A-5111CB4EA306}"/>
              </a:ext>
            </a:extLst>
          </p:cNvPr>
          <p:cNvSpPr txBox="1"/>
          <p:nvPr/>
        </p:nvSpPr>
        <p:spPr>
          <a:xfrm>
            <a:off x="2189798" y="1589148"/>
            <a:ext cx="73956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>
                <a:solidFill>
                  <a:srgbClr val="1F497D"/>
                </a:solidFill>
              </a:rPr>
              <a:t>Between 2015 and 2018, national surveys found that confidence in Higher Education has gone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C050082-817D-4A55-A153-A397203C8612}"/>
              </a:ext>
            </a:extLst>
          </p:cNvPr>
          <p:cNvSpPr txBox="1"/>
          <p:nvPr/>
        </p:nvSpPr>
        <p:spPr>
          <a:xfrm>
            <a:off x="12219" y="6576024"/>
            <a:ext cx="504521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aseline="30000" dirty="0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</a:rPr>
              <a:t>1 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</a:rPr>
              <a:t>Gallup’s “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Confidence in Institutions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</a:rPr>
              <a:t>” 2018 Survey.</a:t>
            </a:r>
          </a:p>
        </p:txBody>
      </p:sp>
      <p:sp>
        <p:nvSpPr>
          <p:cNvPr id="10" name="Rectangle: Single Corner Snipped 9">
            <a:extLst>
              <a:ext uri="{FF2B5EF4-FFF2-40B4-BE49-F238E27FC236}">
                <a16:creationId xmlns:a16="http://schemas.microsoft.com/office/drawing/2014/main" id="{BBBCDFB8-1A08-4537-B04F-EA80E631D9D7}"/>
              </a:ext>
            </a:extLst>
          </p:cNvPr>
          <p:cNvSpPr/>
          <p:nvPr/>
        </p:nvSpPr>
        <p:spPr>
          <a:xfrm>
            <a:off x="0" y="211804"/>
            <a:ext cx="9276522" cy="770103"/>
          </a:xfrm>
          <a:prstGeom prst="snip1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0AD30A4-2425-4227-99D2-52E5E20C4CFE}"/>
              </a:ext>
            </a:extLst>
          </p:cNvPr>
          <p:cNvCxnSpPr>
            <a:cxnSpLocks/>
          </p:cNvCxnSpPr>
          <p:nvPr/>
        </p:nvCxnSpPr>
        <p:spPr>
          <a:xfrm>
            <a:off x="0" y="1048218"/>
            <a:ext cx="9276522" cy="0"/>
          </a:xfrm>
          <a:prstGeom prst="line">
            <a:avLst/>
          </a:prstGeom>
          <a:ln w="76200" cmpd="dbl">
            <a:solidFill>
              <a:srgbClr val="B8ECF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A0E7FB8A-9FAC-4105-86C1-0D33F428B34E}"/>
              </a:ext>
            </a:extLst>
          </p:cNvPr>
          <p:cNvSpPr txBox="1"/>
          <p:nvPr/>
        </p:nvSpPr>
        <p:spPr>
          <a:xfrm>
            <a:off x="12219" y="366022"/>
            <a:ext cx="92765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prstClr val="white"/>
                </a:solidFill>
              </a:rPr>
              <a:t>Failure to Deliver Value Undermines Already Weakened Public Trust</a:t>
            </a:r>
          </a:p>
        </p:txBody>
      </p:sp>
      <p:sp>
        <p:nvSpPr>
          <p:cNvPr id="13" name="TextBox 2">
            <a:extLst>
              <a:ext uri="{FF2B5EF4-FFF2-40B4-BE49-F238E27FC236}">
                <a16:creationId xmlns:a16="http://schemas.microsoft.com/office/drawing/2014/main" id="{2BCF1E29-A9DA-43C6-A32A-09FAC9B58AC9}"/>
              </a:ext>
            </a:extLst>
          </p:cNvPr>
          <p:cNvSpPr txBox="1"/>
          <p:nvPr/>
        </p:nvSpPr>
        <p:spPr>
          <a:xfrm>
            <a:off x="2123994" y="4978236"/>
            <a:ext cx="75272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i="1" dirty="0">
                <a:solidFill>
                  <a:srgbClr val="1F497D"/>
                </a:solidFill>
              </a:rPr>
              <a:t>No other American institution has shown a larger drop in confidence over the past three years.</a:t>
            </a:r>
          </a:p>
        </p:txBody>
      </p:sp>
      <p:sp>
        <p:nvSpPr>
          <p:cNvPr id="14" name="TextBox 2">
            <a:extLst>
              <a:ext uri="{FF2B5EF4-FFF2-40B4-BE49-F238E27FC236}">
                <a16:creationId xmlns:a16="http://schemas.microsoft.com/office/drawing/2014/main" id="{5E130322-643C-4583-B0E2-8851AD8A760F}"/>
              </a:ext>
            </a:extLst>
          </p:cNvPr>
          <p:cNvSpPr txBox="1"/>
          <p:nvPr/>
        </p:nvSpPr>
        <p:spPr>
          <a:xfrm>
            <a:off x="1809097" y="3027386"/>
            <a:ext cx="815707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>
                <a:solidFill>
                  <a:srgbClr val="00B0F0"/>
                </a:solidFill>
              </a:rPr>
              <a:t>down 9 percentage points.</a:t>
            </a:r>
            <a:endParaRPr lang="en-US" sz="4800" b="1" baseline="30000" dirty="0">
              <a:solidFill>
                <a:srgbClr val="00B0F0"/>
              </a:solidFill>
            </a:endParaRPr>
          </a:p>
          <a:p>
            <a:endParaRPr lang="en-US" sz="2000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9626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: Single Corner Snipped 15">
            <a:extLst>
              <a:ext uri="{FF2B5EF4-FFF2-40B4-BE49-F238E27FC236}">
                <a16:creationId xmlns:a16="http://schemas.microsoft.com/office/drawing/2014/main" id="{684128E8-A3B4-4D4D-ADD6-C2A92E64F5A5}"/>
              </a:ext>
            </a:extLst>
          </p:cNvPr>
          <p:cNvSpPr/>
          <p:nvPr/>
        </p:nvSpPr>
        <p:spPr>
          <a:xfrm>
            <a:off x="0" y="211804"/>
            <a:ext cx="9276522" cy="770103"/>
          </a:xfrm>
          <a:prstGeom prst="snip1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82A2365-D321-4364-A228-7AE2D75C6649}"/>
              </a:ext>
            </a:extLst>
          </p:cNvPr>
          <p:cNvCxnSpPr>
            <a:cxnSpLocks/>
          </p:cNvCxnSpPr>
          <p:nvPr/>
        </p:nvCxnSpPr>
        <p:spPr>
          <a:xfrm>
            <a:off x="0" y="1048218"/>
            <a:ext cx="9276522" cy="0"/>
          </a:xfrm>
          <a:prstGeom prst="line">
            <a:avLst/>
          </a:prstGeom>
          <a:ln w="76200" cmpd="dbl">
            <a:solidFill>
              <a:srgbClr val="B8ECF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2909D6A3-71FD-49CF-8A74-A65CE03814B1}"/>
              </a:ext>
            </a:extLst>
          </p:cNvPr>
          <p:cNvSpPr/>
          <p:nvPr/>
        </p:nvSpPr>
        <p:spPr>
          <a:xfrm>
            <a:off x="0" y="6531302"/>
            <a:ext cx="12192000" cy="336123"/>
          </a:xfrm>
          <a:prstGeom prst="rect">
            <a:avLst/>
          </a:prstGeom>
          <a:solidFill>
            <a:srgbClr val="B8EC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B8ECFE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4D4D8A9-140B-4888-9DFD-6DBFD21796F4}"/>
              </a:ext>
            </a:extLst>
          </p:cNvPr>
          <p:cNvSpPr txBox="1"/>
          <p:nvPr/>
        </p:nvSpPr>
        <p:spPr>
          <a:xfrm>
            <a:off x="1613321" y="2291250"/>
            <a:ext cx="952743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1F497D"/>
                </a:solidFill>
              </a:rPr>
              <a:t>Fixing community college transfer could </a:t>
            </a:r>
            <a:r>
              <a:rPr lang="en-US" sz="4000" b="1" dirty="0">
                <a:solidFill>
                  <a:srgbClr val="00B0F0"/>
                </a:solidFill>
              </a:rPr>
              <a:t>help restore public trust </a:t>
            </a:r>
            <a:r>
              <a:rPr lang="en-US" sz="4000" b="1" dirty="0">
                <a:solidFill>
                  <a:srgbClr val="1F497D"/>
                </a:solidFill>
              </a:rPr>
              <a:t>by</a:t>
            </a:r>
            <a:r>
              <a:rPr lang="en-US" sz="4000" b="1" dirty="0">
                <a:solidFill>
                  <a:srgbClr val="0070C0"/>
                </a:solidFill>
              </a:rPr>
              <a:t> </a:t>
            </a:r>
            <a:r>
              <a:rPr lang="en-US" sz="4000" b="1" dirty="0">
                <a:solidFill>
                  <a:srgbClr val="1F497D"/>
                </a:solidFill>
              </a:rPr>
              <a:t>delivering on the </a:t>
            </a:r>
            <a:r>
              <a:rPr lang="en-US" sz="4000" b="1" dirty="0">
                <a:solidFill>
                  <a:srgbClr val="00B0F0"/>
                </a:solidFill>
              </a:rPr>
              <a:t>promise of higher education </a:t>
            </a:r>
            <a:r>
              <a:rPr lang="en-US" sz="4000" b="1" dirty="0">
                <a:solidFill>
                  <a:srgbClr val="1F497D"/>
                </a:solidFill>
              </a:rPr>
              <a:t>for thousands of more students.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93AF113-1320-432F-AD09-910869812370}"/>
              </a:ext>
            </a:extLst>
          </p:cNvPr>
          <p:cNvSpPr txBox="1"/>
          <p:nvPr/>
        </p:nvSpPr>
        <p:spPr>
          <a:xfrm>
            <a:off x="35889" y="280194"/>
            <a:ext cx="10431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Transfer as an Antidote</a:t>
            </a:r>
          </a:p>
        </p:txBody>
      </p:sp>
    </p:spTree>
    <p:extLst>
      <p:ext uri="{BB962C8B-B14F-4D97-AF65-F5344CB8AC3E}">
        <p14:creationId xmlns:p14="http://schemas.microsoft.com/office/powerpoint/2010/main" val="580610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: Single Corner Snipped 13">
            <a:extLst>
              <a:ext uri="{FF2B5EF4-FFF2-40B4-BE49-F238E27FC236}">
                <a16:creationId xmlns:a16="http://schemas.microsoft.com/office/drawing/2014/main" id="{000C8780-1462-44B9-9E43-80B72C023894}"/>
              </a:ext>
            </a:extLst>
          </p:cNvPr>
          <p:cNvSpPr/>
          <p:nvPr/>
        </p:nvSpPr>
        <p:spPr>
          <a:xfrm>
            <a:off x="0" y="2260060"/>
            <a:ext cx="9276522" cy="770103"/>
          </a:xfrm>
          <a:prstGeom prst="snip1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 b="1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28DB884-0491-4600-BD03-9CE9E1C8FBBE}"/>
              </a:ext>
            </a:extLst>
          </p:cNvPr>
          <p:cNvCxnSpPr>
            <a:cxnSpLocks/>
          </p:cNvCxnSpPr>
          <p:nvPr/>
        </p:nvCxnSpPr>
        <p:spPr>
          <a:xfrm>
            <a:off x="0" y="3096474"/>
            <a:ext cx="9276522" cy="0"/>
          </a:xfrm>
          <a:prstGeom prst="line">
            <a:avLst/>
          </a:prstGeom>
          <a:ln w="76200" cmpd="dbl">
            <a:solidFill>
              <a:srgbClr val="B8ECF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60DC9E3F-832E-4550-9B4A-6BD40D2D8833}"/>
              </a:ext>
            </a:extLst>
          </p:cNvPr>
          <p:cNvSpPr txBox="1"/>
          <p:nvPr/>
        </p:nvSpPr>
        <p:spPr>
          <a:xfrm>
            <a:off x="103775" y="3251692"/>
            <a:ext cx="98047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1F497D"/>
                </a:solidFill>
                <a:latin typeface="Franklin Gothic Medium" panose="020B0603020102020204" pitchFamily="34" charset="0"/>
              </a:rPr>
              <a:t>Texas needs more students who start in community college to earn bachelor’s degrees. For that, we need to improve our transfer pathways.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69935EA-705A-4F97-AA3F-26C1BB3E568E}"/>
              </a:ext>
            </a:extLst>
          </p:cNvPr>
          <p:cNvSpPr/>
          <p:nvPr/>
        </p:nvSpPr>
        <p:spPr>
          <a:xfrm>
            <a:off x="103775" y="2350171"/>
            <a:ext cx="26985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lt1"/>
                </a:solidFill>
              </a:rPr>
              <a:t>Our Challenge: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AC798DA-5C18-44D3-945F-52EFB523BCC6}"/>
              </a:ext>
            </a:extLst>
          </p:cNvPr>
          <p:cNvSpPr/>
          <p:nvPr/>
        </p:nvSpPr>
        <p:spPr>
          <a:xfrm>
            <a:off x="0" y="6531302"/>
            <a:ext cx="12192000" cy="336123"/>
          </a:xfrm>
          <a:prstGeom prst="rect">
            <a:avLst/>
          </a:prstGeom>
          <a:solidFill>
            <a:srgbClr val="B8EC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B8ECF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7410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: Single Corner Snipped 15">
            <a:extLst>
              <a:ext uri="{FF2B5EF4-FFF2-40B4-BE49-F238E27FC236}">
                <a16:creationId xmlns:a16="http://schemas.microsoft.com/office/drawing/2014/main" id="{684128E8-A3B4-4D4D-ADD6-C2A92E64F5A5}"/>
              </a:ext>
            </a:extLst>
          </p:cNvPr>
          <p:cNvSpPr/>
          <p:nvPr/>
        </p:nvSpPr>
        <p:spPr>
          <a:xfrm>
            <a:off x="0" y="2401552"/>
            <a:ext cx="9276522" cy="770103"/>
          </a:xfrm>
          <a:prstGeom prst="snip1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82A2365-D321-4364-A228-7AE2D75C6649}"/>
              </a:ext>
            </a:extLst>
          </p:cNvPr>
          <p:cNvCxnSpPr>
            <a:cxnSpLocks/>
          </p:cNvCxnSpPr>
          <p:nvPr/>
        </p:nvCxnSpPr>
        <p:spPr>
          <a:xfrm>
            <a:off x="0" y="3237966"/>
            <a:ext cx="9276522" cy="0"/>
          </a:xfrm>
          <a:prstGeom prst="line">
            <a:avLst/>
          </a:prstGeom>
          <a:ln w="76200" cmpd="dbl">
            <a:solidFill>
              <a:srgbClr val="B8ECF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97D23023-A579-422E-88CB-EF2BDD96EA7A}"/>
              </a:ext>
            </a:extLst>
          </p:cNvPr>
          <p:cNvSpPr txBox="1"/>
          <p:nvPr/>
        </p:nvSpPr>
        <p:spPr>
          <a:xfrm>
            <a:off x="107995" y="2463437"/>
            <a:ext cx="94691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b="1">
                <a:solidFill>
                  <a:prstClr val="white"/>
                </a:solidFill>
              </a:defRPr>
            </a:lvl1pPr>
          </a:lstStyle>
          <a:p>
            <a:r>
              <a:rPr lang="en-US" sz="3600" dirty="0"/>
              <a:t>Opportunity 3: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909D6A3-71FD-49CF-8A74-A65CE03814B1}"/>
              </a:ext>
            </a:extLst>
          </p:cNvPr>
          <p:cNvSpPr/>
          <p:nvPr/>
        </p:nvSpPr>
        <p:spPr>
          <a:xfrm>
            <a:off x="0" y="6521875"/>
            <a:ext cx="12192000" cy="336123"/>
          </a:xfrm>
          <a:prstGeom prst="rect">
            <a:avLst/>
          </a:prstGeom>
          <a:solidFill>
            <a:srgbClr val="B8EC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B8ECFE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F0E3BA3-F085-4820-A389-1D0F240AAE6B}"/>
              </a:ext>
            </a:extLst>
          </p:cNvPr>
          <p:cNvSpPr txBox="1"/>
          <p:nvPr/>
        </p:nvSpPr>
        <p:spPr>
          <a:xfrm>
            <a:off x="107995" y="3389201"/>
            <a:ext cx="89386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1F497D"/>
                </a:solidFill>
              </a:rPr>
              <a:t>Strengthening the talent pipeline in Texas’s workforce.</a:t>
            </a:r>
            <a:endParaRPr lang="en-US" sz="2400" b="1" dirty="0">
              <a:solidFill>
                <a:srgbClr val="1F497D"/>
              </a:solidFill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6282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7CFF28A8-94B7-4D90-A5C3-570056DC1A0C}"/>
              </a:ext>
            </a:extLst>
          </p:cNvPr>
          <p:cNvSpPr/>
          <p:nvPr/>
        </p:nvSpPr>
        <p:spPr>
          <a:xfrm>
            <a:off x="0" y="6531302"/>
            <a:ext cx="12192000" cy="336123"/>
          </a:xfrm>
          <a:prstGeom prst="rect">
            <a:avLst/>
          </a:prstGeom>
          <a:solidFill>
            <a:srgbClr val="B8EC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B8ECFE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53FE2E-80FA-459E-A303-2D6997394BE9}"/>
              </a:ext>
            </a:extLst>
          </p:cNvPr>
          <p:cNvSpPr txBox="1"/>
          <p:nvPr/>
        </p:nvSpPr>
        <p:spPr>
          <a:xfrm>
            <a:off x="89007" y="2221460"/>
            <a:ext cx="8676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Fields in which employees earn more than $27.50/hour in Texas, sorted by % Change 2007-2017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E42A04-74E9-4949-BF70-45C75CA18518}"/>
              </a:ext>
            </a:extLst>
          </p:cNvPr>
          <p:cNvSpPr txBox="1"/>
          <p:nvPr/>
        </p:nvSpPr>
        <p:spPr>
          <a:xfrm>
            <a:off x="-1" y="6582383"/>
            <a:ext cx="702296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SOURCE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// Table Data: Source: EMSI Database. // </a:t>
            </a:r>
            <a:r>
              <a:rPr lang="en-US" sz="1000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Census Bureau Fact Finder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</p:txBody>
      </p:sp>
      <p:sp>
        <p:nvSpPr>
          <p:cNvPr id="17" name="Rectangle: Single Corner Snipped 16">
            <a:extLst>
              <a:ext uri="{FF2B5EF4-FFF2-40B4-BE49-F238E27FC236}">
                <a16:creationId xmlns:a16="http://schemas.microsoft.com/office/drawing/2014/main" id="{DBF82065-4314-4920-9166-E1E91D5FBA85}"/>
              </a:ext>
            </a:extLst>
          </p:cNvPr>
          <p:cNvSpPr/>
          <p:nvPr/>
        </p:nvSpPr>
        <p:spPr>
          <a:xfrm>
            <a:off x="0" y="211804"/>
            <a:ext cx="9276522" cy="770103"/>
          </a:xfrm>
          <a:prstGeom prst="snip1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FA10F0D-D3D1-4C8F-95DB-1C81A199A2EF}"/>
              </a:ext>
            </a:extLst>
          </p:cNvPr>
          <p:cNvSpPr txBox="1"/>
          <p:nvPr/>
        </p:nvSpPr>
        <p:spPr>
          <a:xfrm>
            <a:off x="89007" y="366065"/>
            <a:ext cx="92765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The demand for bachelor’s degrees in Texas is growing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F7454C2-1C68-4262-A3CE-A32B8AE52B64}"/>
              </a:ext>
            </a:extLst>
          </p:cNvPr>
          <p:cNvSpPr txBox="1"/>
          <p:nvPr/>
        </p:nvSpPr>
        <p:spPr>
          <a:xfrm>
            <a:off x="1760357" y="1117446"/>
            <a:ext cx="938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1F497D"/>
                </a:solidFill>
              </a:rPr>
              <a:t>Of the jobs with higher-than-average salaries in Texas ($57,051), many are growing.</a:t>
            </a:r>
            <a:r>
              <a:rPr lang="en-US" sz="2400" baseline="30000" dirty="0">
                <a:solidFill>
                  <a:srgbClr val="1F497D"/>
                </a:solidFill>
              </a:rPr>
              <a:t>1</a:t>
            </a:r>
            <a:r>
              <a:rPr lang="en-US" sz="2400" dirty="0">
                <a:solidFill>
                  <a:srgbClr val="1F497D"/>
                </a:solidFill>
              </a:rPr>
              <a:t> And all require bachelor’s degrees.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5B607608-7DE0-49F9-81EB-BE385486B8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614115"/>
              </p:ext>
            </p:extLst>
          </p:nvPr>
        </p:nvGraphicFramePr>
        <p:xfrm>
          <a:off x="882869" y="2761759"/>
          <a:ext cx="10586720" cy="331322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216400">
                  <a:extLst>
                    <a:ext uri="{9D8B030D-6E8A-4147-A177-3AD203B41FA5}">
                      <a16:colId xmlns:a16="http://schemas.microsoft.com/office/drawing/2014/main" val="1518265615"/>
                    </a:ext>
                  </a:extLst>
                </a:gridCol>
                <a:gridCol w="1899920">
                  <a:extLst>
                    <a:ext uri="{9D8B030D-6E8A-4147-A177-3AD203B41FA5}">
                      <a16:colId xmlns:a16="http://schemas.microsoft.com/office/drawing/2014/main" val="1630954703"/>
                    </a:ext>
                  </a:extLst>
                </a:gridCol>
                <a:gridCol w="2092960">
                  <a:extLst>
                    <a:ext uri="{9D8B030D-6E8A-4147-A177-3AD203B41FA5}">
                      <a16:colId xmlns:a16="http://schemas.microsoft.com/office/drawing/2014/main" val="4181795835"/>
                    </a:ext>
                  </a:extLst>
                </a:gridCol>
                <a:gridCol w="2377440">
                  <a:extLst>
                    <a:ext uri="{9D8B030D-6E8A-4147-A177-3AD203B41FA5}">
                      <a16:colId xmlns:a16="http://schemas.microsoft.com/office/drawing/2014/main" val="2475647341"/>
                    </a:ext>
                  </a:extLst>
                </a:gridCol>
              </a:tblGrid>
              <a:tr h="440700">
                <a:tc>
                  <a:txBody>
                    <a:bodyPr/>
                    <a:lstStyle/>
                    <a:p>
                      <a:r>
                        <a:rPr lang="en-US" sz="14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2007-2017 %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Median Hourly Earnings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Median Annual Earnings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291505"/>
                  </a:ext>
                </a:extLst>
              </a:tr>
              <a:tr h="410360">
                <a:tc>
                  <a:txBody>
                    <a:bodyPr/>
                    <a:lstStyle/>
                    <a:p>
                      <a:r>
                        <a:rPr lang="en-US" sz="1400" dirty="0"/>
                        <a:t>Marketing Research Analysts &amp; Marketing Specialists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164%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$33.76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$70,220.80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0158001"/>
                  </a:ext>
                </a:extLst>
              </a:tr>
              <a:tr h="410360">
                <a:tc>
                  <a:txBody>
                    <a:bodyPr/>
                    <a:lstStyle/>
                    <a:p>
                      <a:r>
                        <a:rPr lang="en-US" sz="1400" dirty="0"/>
                        <a:t>Human Resources Managers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164%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$58.25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$121.160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6346524"/>
                  </a:ext>
                </a:extLst>
              </a:tr>
              <a:tr h="410360">
                <a:tc>
                  <a:txBody>
                    <a:bodyPr/>
                    <a:lstStyle/>
                    <a:p>
                      <a:r>
                        <a:rPr lang="en-US" sz="1400" dirty="0"/>
                        <a:t>Financial Examiners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137%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$40.57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$84,385.60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8556275"/>
                  </a:ext>
                </a:extLst>
              </a:tr>
              <a:tr h="410360">
                <a:tc>
                  <a:txBody>
                    <a:bodyPr/>
                    <a:lstStyle/>
                    <a:p>
                      <a:r>
                        <a:rPr lang="en-US" sz="1400" dirty="0"/>
                        <a:t>Information Security Analysts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133%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$44.53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$92,622.40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8733435"/>
                  </a:ext>
                </a:extLst>
              </a:tr>
              <a:tr h="410360">
                <a:tc>
                  <a:txBody>
                    <a:bodyPr/>
                    <a:lstStyle/>
                    <a:p>
                      <a:r>
                        <a:rPr lang="en-US" sz="1400" dirty="0"/>
                        <a:t>Occupational Health and Safety Specialists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119%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$34.35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$71,448.00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9359185"/>
                  </a:ext>
                </a:extLst>
              </a:tr>
              <a:tr h="410360">
                <a:tc>
                  <a:txBody>
                    <a:bodyPr/>
                    <a:lstStyle/>
                    <a:p>
                      <a:r>
                        <a:rPr lang="en-US" sz="1400" dirty="0"/>
                        <a:t>Operations Research Analysts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108%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$38.39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$79,851.20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7412376"/>
                  </a:ext>
                </a:extLst>
              </a:tr>
              <a:tr h="410360">
                <a:tc>
                  <a:txBody>
                    <a:bodyPr/>
                    <a:lstStyle/>
                    <a:p>
                      <a:r>
                        <a:rPr lang="en-US" sz="1400" dirty="0"/>
                        <a:t>Petroleum Engineers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99%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$71.71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$149,156.80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03098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43040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6FDFE78B-F519-4F28-83C4-9FAC1707C160}"/>
              </a:ext>
            </a:extLst>
          </p:cNvPr>
          <p:cNvSpPr txBox="1"/>
          <p:nvPr/>
        </p:nvSpPr>
        <p:spPr>
          <a:xfrm>
            <a:off x="1131017" y="1509159"/>
            <a:ext cx="472807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1F497D"/>
                </a:solidFill>
              </a:rPr>
              <a:t>More than </a:t>
            </a:r>
            <a:r>
              <a:rPr lang="en-US" sz="2800" b="1" dirty="0">
                <a:solidFill>
                  <a:srgbClr val="1F497D"/>
                </a:solidFill>
              </a:rPr>
              <a:t>half</a:t>
            </a:r>
            <a:r>
              <a:rPr lang="en-US" sz="2400" dirty="0">
                <a:solidFill>
                  <a:srgbClr val="1F497D"/>
                </a:solidFill>
              </a:rPr>
              <a:t> of all students enrolled in Texas’s public higher education system begin at community colleges.</a:t>
            </a:r>
          </a:p>
        </p:txBody>
      </p:sp>
      <p:sp>
        <p:nvSpPr>
          <p:cNvPr id="20" name="Rectangle: Single Corner Snipped 19">
            <a:extLst>
              <a:ext uri="{FF2B5EF4-FFF2-40B4-BE49-F238E27FC236}">
                <a16:creationId xmlns:a16="http://schemas.microsoft.com/office/drawing/2014/main" id="{B71F5589-8029-45D7-8A23-3BDB9F666A1C}"/>
              </a:ext>
            </a:extLst>
          </p:cNvPr>
          <p:cNvSpPr/>
          <p:nvPr/>
        </p:nvSpPr>
        <p:spPr>
          <a:xfrm>
            <a:off x="0" y="211804"/>
            <a:ext cx="9276522" cy="770103"/>
          </a:xfrm>
          <a:prstGeom prst="snip1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D19B1EC-D486-4FE9-A4CA-5669D79F1F45}"/>
              </a:ext>
            </a:extLst>
          </p:cNvPr>
          <p:cNvCxnSpPr>
            <a:cxnSpLocks/>
          </p:cNvCxnSpPr>
          <p:nvPr/>
        </p:nvCxnSpPr>
        <p:spPr>
          <a:xfrm>
            <a:off x="0" y="1048218"/>
            <a:ext cx="9276522" cy="0"/>
          </a:xfrm>
          <a:prstGeom prst="line">
            <a:avLst/>
          </a:prstGeom>
          <a:ln w="76200" cmpd="dbl">
            <a:solidFill>
              <a:srgbClr val="B8ECF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Graphic 2" descr="Man">
            <a:extLst>
              <a:ext uri="{FF2B5EF4-FFF2-40B4-BE49-F238E27FC236}">
                <a16:creationId xmlns:a16="http://schemas.microsoft.com/office/drawing/2014/main" id="{37074857-A6AA-4E2C-A4FA-6133A98EDF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27215" y="1442847"/>
            <a:ext cx="3802792" cy="3802792"/>
          </a:xfrm>
          <a:prstGeom prst="rect">
            <a:avLst/>
          </a:prstGeom>
        </p:spPr>
      </p:pic>
      <p:pic>
        <p:nvPicPr>
          <p:cNvPr id="24" name="Graphic 23" descr="Man">
            <a:extLst>
              <a:ext uri="{FF2B5EF4-FFF2-40B4-BE49-F238E27FC236}">
                <a16:creationId xmlns:a16="http://schemas.microsoft.com/office/drawing/2014/main" id="{792C358E-1BB9-43C6-98D3-9594A5EF4E4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625819" y="1442847"/>
            <a:ext cx="3802792" cy="380279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1B38BC52-4FAD-44C6-AB9D-2A23FD9EB0E7}"/>
              </a:ext>
            </a:extLst>
          </p:cNvPr>
          <p:cNvSpPr/>
          <p:nvPr/>
        </p:nvSpPr>
        <p:spPr>
          <a:xfrm>
            <a:off x="137641" y="293547"/>
            <a:ext cx="84228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lt1"/>
                </a:solidFill>
              </a:rPr>
              <a:t>Four-Year Institutions Alone Cannot Meet that Demand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089F1A5-13F2-406E-8976-36C1F49E1366}"/>
              </a:ext>
            </a:extLst>
          </p:cNvPr>
          <p:cNvSpPr/>
          <p:nvPr/>
        </p:nvSpPr>
        <p:spPr>
          <a:xfrm>
            <a:off x="1200150" y="5418551"/>
            <a:ext cx="931788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i="1" dirty="0">
                <a:solidFill>
                  <a:srgbClr val="1F497D"/>
                </a:solidFill>
              </a:rPr>
              <a:t>Community colleges are central to individual opportunity and talent development in the state.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829A066-6FE1-4E18-B5F3-E7F6D47588E1}"/>
              </a:ext>
            </a:extLst>
          </p:cNvPr>
          <p:cNvSpPr/>
          <p:nvPr/>
        </p:nvSpPr>
        <p:spPr>
          <a:xfrm>
            <a:off x="0" y="6540729"/>
            <a:ext cx="12192000" cy="336123"/>
          </a:xfrm>
          <a:prstGeom prst="rect">
            <a:avLst/>
          </a:prstGeom>
          <a:solidFill>
            <a:srgbClr val="B8EC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B8ECFE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A5C3C3F-CD4C-4ADD-B848-3341ACA16A1F}"/>
              </a:ext>
            </a:extLst>
          </p:cNvPr>
          <p:cNvSpPr/>
          <p:nvPr/>
        </p:nvSpPr>
        <p:spPr>
          <a:xfrm>
            <a:off x="0" y="6592296"/>
            <a:ext cx="332975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rPr>
              <a:t>SOURCE 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rPr>
              <a:t>// 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Texas Higher Education Accountability System.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4F4C78F-462B-43C1-9A30-A8D734FD3360}"/>
              </a:ext>
            </a:extLst>
          </p:cNvPr>
          <p:cNvSpPr txBox="1"/>
          <p:nvPr/>
        </p:nvSpPr>
        <p:spPr>
          <a:xfrm>
            <a:off x="1242726" y="3365025"/>
            <a:ext cx="438309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1F497D"/>
                </a:solidFill>
              </a:rPr>
              <a:t>And almost </a:t>
            </a:r>
            <a:r>
              <a:rPr lang="en-US" sz="2800" b="1" dirty="0">
                <a:solidFill>
                  <a:srgbClr val="1F497D"/>
                </a:solidFill>
              </a:rPr>
              <a:t>three fourths </a:t>
            </a:r>
            <a:r>
              <a:rPr lang="en-US" sz="2400" dirty="0">
                <a:solidFill>
                  <a:srgbClr val="1F497D"/>
                </a:solidFill>
              </a:rPr>
              <a:t>(73%) of bachelor’s graduates took some credits at a two-year institution.</a:t>
            </a:r>
          </a:p>
        </p:txBody>
      </p:sp>
    </p:spTree>
    <p:extLst>
      <p:ext uri="{BB962C8B-B14F-4D97-AF65-F5344CB8AC3E}">
        <p14:creationId xmlns:p14="http://schemas.microsoft.com/office/powerpoint/2010/main" val="39011336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: Single Corner Snipped 15">
            <a:extLst>
              <a:ext uri="{FF2B5EF4-FFF2-40B4-BE49-F238E27FC236}">
                <a16:creationId xmlns:a16="http://schemas.microsoft.com/office/drawing/2014/main" id="{684128E8-A3B4-4D4D-ADD6-C2A92E64F5A5}"/>
              </a:ext>
            </a:extLst>
          </p:cNvPr>
          <p:cNvSpPr/>
          <p:nvPr/>
        </p:nvSpPr>
        <p:spPr>
          <a:xfrm>
            <a:off x="0" y="412496"/>
            <a:ext cx="9276522" cy="770103"/>
          </a:xfrm>
          <a:prstGeom prst="snip1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82A2365-D321-4364-A228-7AE2D75C6649}"/>
              </a:ext>
            </a:extLst>
          </p:cNvPr>
          <p:cNvCxnSpPr>
            <a:cxnSpLocks/>
          </p:cNvCxnSpPr>
          <p:nvPr/>
        </p:nvCxnSpPr>
        <p:spPr>
          <a:xfrm>
            <a:off x="0" y="1248910"/>
            <a:ext cx="9276522" cy="0"/>
          </a:xfrm>
          <a:prstGeom prst="line">
            <a:avLst/>
          </a:prstGeom>
          <a:ln w="76200" cmpd="dbl">
            <a:solidFill>
              <a:srgbClr val="B8ECF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97D23023-A579-422E-88CB-EF2BDD96EA7A}"/>
              </a:ext>
            </a:extLst>
          </p:cNvPr>
          <p:cNvSpPr txBox="1"/>
          <p:nvPr/>
        </p:nvSpPr>
        <p:spPr>
          <a:xfrm>
            <a:off x="117422" y="486377"/>
            <a:ext cx="58780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b="1">
                <a:solidFill>
                  <a:prstClr val="white"/>
                </a:solidFill>
              </a:defRPr>
            </a:lvl1pPr>
          </a:lstStyle>
          <a:p>
            <a:r>
              <a:rPr lang="en-US" sz="3600" dirty="0"/>
              <a:t>Our Plan: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909D6A3-71FD-49CF-8A74-A65CE03814B1}"/>
              </a:ext>
            </a:extLst>
          </p:cNvPr>
          <p:cNvSpPr/>
          <p:nvPr/>
        </p:nvSpPr>
        <p:spPr>
          <a:xfrm>
            <a:off x="0" y="6521875"/>
            <a:ext cx="12192000" cy="336123"/>
          </a:xfrm>
          <a:prstGeom prst="rect">
            <a:avLst/>
          </a:prstGeom>
          <a:solidFill>
            <a:srgbClr val="B8EC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B8ECFE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8A39542-5934-462C-9C35-D98B6E9A35A2}"/>
              </a:ext>
            </a:extLst>
          </p:cNvPr>
          <p:cNvSpPr txBox="1"/>
          <p:nvPr/>
        </p:nvSpPr>
        <p:spPr>
          <a:xfrm>
            <a:off x="970415" y="1725455"/>
            <a:ext cx="92765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1F497D"/>
                </a:solidFill>
              </a:rPr>
              <a:t>The Texas Transfer Alliance has established the following metrics to track the state’s progress: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4EE2E6-9C2D-45E3-9585-0654C4026153}"/>
              </a:ext>
            </a:extLst>
          </p:cNvPr>
          <p:cNvSpPr txBox="1"/>
          <p:nvPr/>
        </p:nvSpPr>
        <p:spPr>
          <a:xfrm>
            <a:off x="976133" y="2950603"/>
            <a:ext cx="1023973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b="1" dirty="0">
                <a:solidFill>
                  <a:srgbClr val="1F497D"/>
                </a:solidFill>
              </a:rPr>
              <a:t>Mobility &amp; Equity: </a:t>
            </a:r>
            <a:r>
              <a:rPr lang="en-US" sz="2000" dirty="0">
                <a:solidFill>
                  <a:srgbClr val="1F497D"/>
                </a:solidFill>
              </a:rPr>
              <a:t>Increase the number of students transferring from 2- to 4-year institutions and close gaps by race/ethnicity and income (Pell vs non-Pell)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>
                <a:solidFill>
                  <a:srgbClr val="1F497D"/>
                </a:solidFill>
              </a:rPr>
              <a:t>Completion</a:t>
            </a:r>
            <a:r>
              <a:rPr lang="en-US" sz="2000" dirty="0">
                <a:solidFill>
                  <a:srgbClr val="1F497D"/>
                </a:solidFill>
              </a:rPr>
              <a:t>: Increase the number of students that transfer from 2- to 4-year institutions and complete the baccalaureate and close gaps by race/ethnicity and income (Pell vs non-Pell)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>
                <a:solidFill>
                  <a:srgbClr val="1F497D"/>
                </a:solidFill>
              </a:rPr>
              <a:t>Excess Credits: </a:t>
            </a:r>
            <a:r>
              <a:rPr lang="en-US" sz="2000" dirty="0">
                <a:solidFill>
                  <a:srgbClr val="1F497D"/>
                </a:solidFill>
              </a:rPr>
              <a:t>Close the gap in credits-to-degree between native and transfer students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>
                <a:solidFill>
                  <a:srgbClr val="1F497D"/>
                </a:solidFill>
              </a:rPr>
              <a:t>Time to Degree: </a:t>
            </a:r>
            <a:r>
              <a:rPr lang="en-US" sz="2000" dirty="0">
                <a:solidFill>
                  <a:srgbClr val="1F497D"/>
                </a:solidFill>
              </a:rPr>
              <a:t>Close the gap in time-to-degree between native and transfer students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>
                <a:solidFill>
                  <a:srgbClr val="1F497D"/>
                </a:solidFill>
              </a:rPr>
              <a:t>Math and English Barriers: </a:t>
            </a:r>
            <a:r>
              <a:rPr lang="en-US" sz="2000" dirty="0">
                <a:solidFill>
                  <a:srgbClr val="1F497D"/>
                </a:solidFill>
              </a:rPr>
              <a:t>Increase the number of students completing gateway math and English in the first year</a:t>
            </a:r>
          </a:p>
          <a:p>
            <a:pPr algn="ctr"/>
            <a:endParaRPr lang="en-US" sz="2000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678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AA6FB773-259A-40A0-8BB7-2DEF2B557AC3}"/>
              </a:ext>
            </a:extLst>
          </p:cNvPr>
          <p:cNvSpPr/>
          <p:nvPr/>
        </p:nvSpPr>
        <p:spPr>
          <a:xfrm>
            <a:off x="4099023" y="3833740"/>
            <a:ext cx="3959352" cy="984721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10BA778-ED45-4D3C-AA14-83E34FD28D69}"/>
              </a:ext>
            </a:extLst>
          </p:cNvPr>
          <p:cNvSpPr/>
          <p:nvPr/>
        </p:nvSpPr>
        <p:spPr>
          <a:xfrm>
            <a:off x="65203" y="3833740"/>
            <a:ext cx="3959352" cy="968372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: Single Corner Snipped 15">
            <a:extLst>
              <a:ext uri="{FF2B5EF4-FFF2-40B4-BE49-F238E27FC236}">
                <a16:creationId xmlns:a16="http://schemas.microsoft.com/office/drawing/2014/main" id="{684128E8-A3B4-4D4D-ADD6-C2A92E64F5A5}"/>
              </a:ext>
            </a:extLst>
          </p:cNvPr>
          <p:cNvSpPr/>
          <p:nvPr/>
        </p:nvSpPr>
        <p:spPr>
          <a:xfrm>
            <a:off x="0" y="211804"/>
            <a:ext cx="9276522" cy="770103"/>
          </a:xfrm>
          <a:prstGeom prst="snip1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82A2365-D321-4364-A228-7AE2D75C6649}"/>
              </a:ext>
            </a:extLst>
          </p:cNvPr>
          <p:cNvCxnSpPr>
            <a:cxnSpLocks/>
          </p:cNvCxnSpPr>
          <p:nvPr/>
        </p:nvCxnSpPr>
        <p:spPr>
          <a:xfrm>
            <a:off x="0" y="1048218"/>
            <a:ext cx="9276522" cy="0"/>
          </a:xfrm>
          <a:prstGeom prst="line">
            <a:avLst/>
          </a:prstGeom>
          <a:ln w="76200" cmpd="dbl">
            <a:solidFill>
              <a:srgbClr val="B8ECF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97D23023-A579-422E-88CB-EF2BDD96EA7A}"/>
              </a:ext>
            </a:extLst>
          </p:cNvPr>
          <p:cNvSpPr txBox="1"/>
          <p:nvPr/>
        </p:nvSpPr>
        <p:spPr>
          <a:xfrm>
            <a:off x="180185" y="303878"/>
            <a:ext cx="82524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b="1">
                <a:solidFill>
                  <a:prstClr val="white"/>
                </a:solidFill>
              </a:defRPr>
            </a:lvl1pPr>
          </a:lstStyle>
          <a:p>
            <a:r>
              <a:rPr lang="en-US" dirty="0"/>
              <a:t>Why? A Spotlight on Three Key Opportunities</a:t>
            </a:r>
            <a:endParaRPr lang="en-US" dirty="0">
              <a:solidFill>
                <a:srgbClr val="B8ECFE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909D6A3-71FD-49CF-8A74-A65CE03814B1}"/>
              </a:ext>
            </a:extLst>
          </p:cNvPr>
          <p:cNvSpPr/>
          <p:nvPr/>
        </p:nvSpPr>
        <p:spPr>
          <a:xfrm>
            <a:off x="0" y="6531302"/>
            <a:ext cx="12192000" cy="336123"/>
          </a:xfrm>
          <a:prstGeom prst="rect">
            <a:avLst/>
          </a:prstGeom>
          <a:solidFill>
            <a:srgbClr val="B8EC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B8ECFE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1A3FC86-AC85-4D19-B3E3-33B2A581D5C8}"/>
              </a:ext>
            </a:extLst>
          </p:cNvPr>
          <p:cNvSpPr txBox="1"/>
          <p:nvPr/>
        </p:nvSpPr>
        <p:spPr>
          <a:xfrm>
            <a:off x="180185" y="3884852"/>
            <a:ext cx="38443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Students and taxpayers </a:t>
            </a:r>
            <a:r>
              <a:rPr lang="en-US" dirty="0"/>
              <a:t>benefit when access to and completion of bachelor’s degrees is affordable and equitable.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23922CB-FDCB-4D7D-B2C3-EC3FD903CA59}"/>
              </a:ext>
            </a:extLst>
          </p:cNvPr>
          <p:cNvSpPr txBox="1"/>
          <p:nvPr/>
        </p:nvSpPr>
        <p:spPr>
          <a:xfrm>
            <a:off x="4291454" y="3901001"/>
            <a:ext cx="36090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Institutions</a:t>
            </a:r>
            <a:r>
              <a:rPr lang="en-US" dirty="0"/>
              <a:t> benefit because they increase the value of education and restore public trust.</a:t>
            </a:r>
          </a:p>
        </p:txBody>
      </p:sp>
      <p:pic>
        <p:nvPicPr>
          <p:cNvPr id="34" name="Graphic 33" descr="Coins">
            <a:extLst>
              <a:ext uri="{FF2B5EF4-FFF2-40B4-BE49-F238E27FC236}">
                <a16:creationId xmlns:a16="http://schemas.microsoft.com/office/drawing/2014/main" id="{364FCEAE-8602-4D66-9EC1-BF5999D648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01809" y="2733040"/>
            <a:ext cx="914400" cy="914400"/>
          </a:xfrm>
          <a:prstGeom prst="rect">
            <a:avLst/>
          </a:prstGeom>
        </p:spPr>
      </p:pic>
      <p:sp>
        <p:nvSpPr>
          <p:cNvPr id="40" name="Rectangle 39">
            <a:extLst>
              <a:ext uri="{FF2B5EF4-FFF2-40B4-BE49-F238E27FC236}">
                <a16:creationId xmlns:a16="http://schemas.microsoft.com/office/drawing/2014/main" id="{981DCC4D-2D6E-450B-A335-BAC8E0845E9E}"/>
              </a:ext>
            </a:extLst>
          </p:cNvPr>
          <p:cNvSpPr/>
          <p:nvPr/>
        </p:nvSpPr>
        <p:spPr>
          <a:xfrm>
            <a:off x="8126348" y="3833740"/>
            <a:ext cx="3960089" cy="968371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CFA5DE4-253B-4F47-B0A9-96F0F411A81A}"/>
              </a:ext>
            </a:extLst>
          </p:cNvPr>
          <p:cNvSpPr txBox="1"/>
          <p:nvPr/>
        </p:nvSpPr>
        <p:spPr>
          <a:xfrm>
            <a:off x="8432645" y="3901001"/>
            <a:ext cx="34331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Texas </a:t>
            </a:r>
            <a:r>
              <a:rPr lang="en-US" dirty="0"/>
              <a:t>benefits because </a:t>
            </a:r>
            <a:r>
              <a:rPr lang="en-US" b="1" dirty="0"/>
              <a:t>employers</a:t>
            </a:r>
            <a:r>
              <a:rPr lang="en-US" dirty="0"/>
              <a:t> access a robust &amp; diverse talent pipeline.</a:t>
            </a:r>
          </a:p>
        </p:txBody>
      </p:sp>
      <p:pic>
        <p:nvPicPr>
          <p:cNvPr id="43" name="Graphic 42" descr="Podium">
            <a:extLst>
              <a:ext uri="{FF2B5EF4-FFF2-40B4-BE49-F238E27FC236}">
                <a16:creationId xmlns:a16="http://schemas.microsoft.com/office/drawing/2014/main" id="{506B4BEB-58CE-4E6D-B9D7-C592C8861FD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903047" y="2685334"/>
            <a:ext cx="914400" cy="914400"/>
          </a:xfrm>
          <a:prstGeom prst="rect">
            <a:avLst/>
          </a:prstGeom>
        </p:spPr>
      </p:pic>
      <p:sp>
        <p:nvSpPr>
          <p:cNvPr id="46" name="Oval 45">
            <a:extLst>
              <a:ext uri="{FF2B5EF4-FFF2-40B4-BE49-F238E27FC236}">
                <a16:creationId xmlns:a16="http://schemas.microsoft.com/office/drawing/2014/main" id="{74E0D26B-B867-4B4E-AFEB-2057FAA0EE45}"/>
              </a:ext>
            </a:extLst>
          </p:cNvPr>
          <p:cNvSpPr/>
          <p:nvPr/>
        </p:nvSpPr>
        <p:spPr>
          <a:xfrm>
            <a:off x="571496" y="2827355"/>
            <a:ext cx="511033" cy="511033"/>
          </a:xfrm>
          <a:prstGeom prst="ellipse">
            <a:avLst/>
          </a:prstGeom>
          <a:solidFill>
            <a:srgbClr val="1F497D"/>
          </a:solidFill>
          <a:ln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1</a:t>
            </a:r>
            <a:endParaRPr lang="en-US" b="1" dirty="0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C1DD72AC-0B4E-451D-9889-9B37C7AFDC35}"/>
              </a:ext>
            </a:extLst>
          </p:cNvPr>
          <p:cNvSpPr/>
          <p:nvPr/>
        </p:nvSpPr>
        <p:spPr>
          <a:xfrm>
            <a:off x="4796317" y="2887018"/>
            <a:ext cx="511033" cy="511033"/>
          </a:xfrm>
          <a:prstGeom prst="ellipse">
            <a:avLst/>
          </a:prstGeom>
          <a:solidFill>
            <a:srgbClr val="1F497D"/>
          </a:solidFill>
          <a:ln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3E8398EC-B475-430C-B480-28B8D3E8EF57}"/>
              </a:ext>
            </a:extLst>
          </p:cNvPr>
          <p:cNvSpPr/>
          <p:nvPr/>
        </p:nvSpPr>
        <p:spPr>
          <a:xfrm>
            <a:off x="8654023" y="2883202"/>
            <a:ext cx="511033" cy="511033"/>
          </a:xfrm>
          <a:prstGeom prst="ellipse">
            <a:avLst/>
          </a:prstGeom>
          <a:solidFill>
            <a:srgbClr val="1F497D"/>
          </a:solidFill>
          <a:ln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8E00426-052B-4DBE-9616-566B6D1404BC}"/>
              </a:ext>
            </a:extLst>
          </p:cNvPr>
          <p:cNvSpPr txBox="1"/>
          <p:nvPr/>
        </p:nvSpPr>
        <p:spPr>
          <a:xfrm>
            <a:off x="1626688" y="1576471"/>
            <a:ext cx="89386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1F497D"/>
                </a:solidFill>
                <a:latin typeface="Franklin Gothic Medium" panose="020B0603020102020204" pitchFamily="34" charset="0"/>
              </a:rPr>
              <a:t>When Transfer is Done Right:</a:t>
            </a:r>
          </a:p>
        </p:txBody>
      </p:sp>
      <p:sp>
        <p:nvSpPr>
          <p:cNvPr id="2" name="AutoShape 4" descr="Image result for texas">
            <a:extLst>
              <a:ext uri="{FF2B5EF4-FFF2-40B4-BE49-F238E27FC236}">
                <a16:creationId xmlns:a16="http://schemas.microsoft.com/office/drawing/2014/main" id="{266F5B72-78DE-4393-BB05-83C53D776FE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 descr="https://tbh.com/wp-content/uploads/2018/02/texas-state-image.png">
            <a:extLst>
              <a:ext uri="{FF2B5EF4-FFF2-40B4-BE49-F238E27FC236}">
                <a16:creationId xmlns:a16="http://schemas.microsoft.com/office/drawing/2014/main" id="{B4F31298-CB44-4B9A-9D3E-387647F614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7331" y="2564904"/>
            <a:ext cx="1140969" cy="1140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9578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09FC2C0-EA47-4F64-A4C5-A3FFCB4F603A}"/>
              </a:ext>
            </a:extLst>
          </p:cNvPr>
          <p:cNvSpPr txBox="1"/>
          <p:nvPr/>
        </p:nvSpPr>
        <p:spPr>
          <a:xfrm>
            <a:off x="3289300" y="1509516"/>
            <a:ext cx="734059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1F497D"/>
                </a:solidFill>
                <a:cs typeface="Arial"/>
              </a:rPr>
              <a:t>The vast majority of students who </a:t>
            </a:r>
            <a:br>
              <a:rPr lang="en-US" sz="3600" dirty="0">
                <a:solidFill>
                  <a:srgbClr val="1F497D"/>
                </a:solidFill>
                <a:cs typeface="Arial"/>
              </a:rPr>
            </a:br>
            <a:r>
              <a:rPr lang="en-US" sz="3600" dirty="0">
                <a:solidFill>
                  <a:srgbClr val="1F497D"/>
                </a:solidFill>
                <a:cs typeface="Arial"/>
              </a:rPr>
              <a:t>enroll in a community college plan to </a:t>
            </a:r>
            <a:br>
              <a:rPr lang="en-US" sz="3600" dirty="0">
                <a:solidFill>
                  <a:srgbClr val="1F497D"/>
                </a:solidFill>
                <a:cs typeface="Arial"/>
              </a:rPr>
            </a:br>
            <a:r>
              <a:rPr lang="en-US" sz="3600" dirty="0">
                <a:solidFill>
                  <a:srgbClr val="1F497D"/>
                </a:solidFill>
                <a:cs typeface="Arial"/>
              </a:rPr>
              <a:t>one day earn a bachelor’s degree.</a:t>
            </a:r>
            <a:endParaRPr lang="en-US" sz="3600" b="1" dirty="0">
              <a:solidFill>
                <a:srgbClr val="1F497D"/>
              </a:solidFill>
              <a:cs typeface="Arial"/>
            </a:endParaRPr>
          </a:p>
          <a:p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11" name="Rectangle: Single Corner Snipped 10">
            <a:extLst>
              <a:ext uri="{FF2B5EF4-FFF2-40B4-BE49-F238E27FC236}">
                <a16:creationId xmlns:a16="http://schemas.microsoft.com/office/drawing/2014/main" id="{5A133D1D-EA01-4BD6-8007-8268FAAA510D}"/>
              </a:ext>
            </a:extLst>
          </p:cNvPr>
          <p:cNvSpPr/>
          <p:nvPr/>
        </p:nvSpPr>
        <p:spPr>
          <a:xfrm>
            <a:off x="1" y="3429000"/>
            <a:ext cx="9178594" cy="883190"/>
          </a:xfrm>
          <a:prstGeom prst="snip1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E3A06EB-41B5-4CDE-96CB-10A48D269CDB}"/>
              </a:ext>
            </a:extLst>
          </p:cNvPr>
          <p:cNvCxnSpPr>
            <a:cxnSpLocks/>
          </p:cNvCxnSpPr>
          <p:nvPr/>
        </p:nvCxnSpPr>
        <p:spPr>
          <a:xfrm>
            <a:off x="6351" y="4406337"/>
            <a:ext cx="9172244" cy="0"/>
          </a:xfrm>
          <a:prstGeom prst="line">
            <a:avLst/>
          </a:prstGeom>
          <a:ln w="76200" cmpd="dbl">
            <a:solidFill>
              <a:srgbClr val="B8ECF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68EBA736-4089-4483-B052-F514A345BBB4}"/>
              </a:ext>
            </a:extLst>
          </p:cNvPr>
          <p:cNvSpPr txBox="1"/>
          <p:nvPr/>
        </p:nvSpPr>
        <p:spPr>
          <a:xfrm>
            <a:off x="3501085" y="2817566"/>
            <a:ext cx="60278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b="1" dirty="0">
              <a:solidFill>
                <a:schemeClr val="accent1">
                  <a:lumMod val="75000"/>
                </a:schemeClr>
              </a:solidFill>
              <a:latin typeface="Franklin Gothic Medium" panose="020B0603020102020204" pitchFamily="34" charset="0"/>
              <a:cs typeface="Arial"/>
            </a:endParaRPr>
          </a:p>
          <a:p>
            <a:r>
              <a:rPr lang="en-US" sz="4800" b="1" dirty="0">
                <a:solidFill>
                  <a:schemeClr val="bg1"/>
                </a:solidFill>
                <a:latin typeface="Franklin Gothic Medium" panose="020B0603020102020204" pitchFamily="34" charset="0"/>
                <a:cs typeface="Arial"/>
              </a:rPr>
              <a:t>Most never make it.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BBF9B39-432E-49D4-9CDE-4CDD4BD85741}"/>
              </a:ext>
            </a:extLst>
          </p:cNvPr>
          <p:cNvSpPr/>
          <p:nvPr/>
        </p:nvSpPr>
        <p:spPr>
          <a:xfrm>
            <a:off x="0" y="6531302"/>
            <a:ext cx="12192000" cy="336123"/>
          </a:xfrm>
          <a:prstGeom prst="rect">
            <a:avLst/>
          </a:prstGeom>
          <a:solidFill>
            <a:srgbClr val="B8EC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B8ECF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716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: Single Corner Snipped 13">
            <a:extLst>
              <a:ext uri="{FF2B5EF4-FFF2-40B4-BE49-F238E27FC236}">
                <a16:creationId xmlns:a16="http://schemas.microsoft.com/office/drawing/2014/main" id="{9DB26389-7C91-4972-8C49-4D3BE0BFDAD5}"/>
              </a:ext>
            </a:extLst>
          </p:cNvPr>
          <p:cNvSpPr/>
          <p:nvPr/>
        </p:nvSpPr>
        <p:spPr>
          <a:xfrm>
            <a:off x="-6351" y="414805"/>
            <a:ext cx="8680567" cy="883190"/>
          </a:xfrm>
          <a:prstGeom prst="snip1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2048530-B85C-45EE-A33F-17B3544508D2}"/>
              </a:ext>
            </a:extLst>
          </p:cNvPr>
          <p:cNvSpPr txBox="1"/>
          <p:nvPr/>
        </p:nvSpPr>
        <p:spPr>
          <a:xfrm>
            <a:off x="0" y="579120"/>
            <a:ext cx="9203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Franklin Gothic Medium" panose="020B0603020102020204" pitchFamily="34" charset="0"/>
              </a:rPr>
              <a:t>Transfer Students Struggle to Earn a Bachelor’s Degree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E5CDB95-94AF-46BE-95AB-3DB240EC6F26}"/>
              </a:ext>
            </a:extLst>
          </p:cNvPr>
          <p:cNvCxnSpPr>
            <a:cxnSpLocks/>
          </p:cNvCxnSpPr>
          <p:nvPr/>
        </p:nvCxnSpPr>
        <p:spPr>
          <a:xfrm>
            <a:off x="0" y="1392142"/>
            <a:ext cx="8674216" cy="0"/>
          </a:xfrm>
          <a:prstGeom prst="line">
            <a:avLst/>
          </a:prstGeom>
          <a:ln w="76200" cmpd="dbl">
            <a:solidFill>
              <a:srgbClr val="B8ECF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EBD0238D-F789-41B6-96C4-3AF2EEE054DB}"/>
              </a:ext>
            </a:extLst>
          </p:cNvPr>
          <p:cNvSpPr/>
          <p:nvPr/>
        </p:nvSpPr>
        <p:spPr>
          <a:xfrm>
            <a:off x="0" y="6531302"/>
            <a:ext cx="12192000" cy="336123"/>
          </a:xfrm>
          <a:prstGeom prst="rect">
            <a:avLst/>
          </a:prstGeom>
          <a:solidFill>
            <a:srgbClr val="B8EC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B8ECFE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5116A99-1DB9-4F84-9359-B4AD62D36B5A}"/>
              </a:ext>
            </a:extLst>
          </p:cNvPr>
          <p:cNvSpPr txBox="1"/>
          <p:nvPr/>
        </p:nvSpPr>
        <p:spPr>
          <a:xfrm>
            <a:off x="0" y="6573883"/>
            <a:ext cx="752721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SOURCE 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// Shapiro et al., National Student Clearinghouse Research Center (2017).</a:t>
            </a:r>
          </a:p>
        </p:txBody>
      </p:sp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966AE493-2B57-400D-8A02-727072C44D6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6" t="14682" r="32792" b="21543"/>
          <a:stretch/>
        </p:blipFill>
        <p:spPr>
          <a:xfrm>
            <a:off x="1781298" y="1682515"/>
            <a:ext cx="8027720" cy="4573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32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: Single Corner Snipped 13">
            <a:extLst>
              <a:ext uri="{FF2B5EF4-FFF2-40B4-BE49-F238E27FC236}">
                <a16:creationId xmlns:a16="http://schemas.microsoft.com/office/drawing/2014/main" id="{9DB26389-7C91-4972-8C49-4D3BE0BFDAD5}"/>
              </a:ext>
            </a:extLst>
          </p:cNvPr>
          <p:cNvSpPr/>
          <p:nvPr/>
        </p:nvSpPr>
        <p:spPr>
          <a:xfrm>
            <a:off x="-6351" y="414805"/>
            <a:ext cx="8680567" cy="883190"/>
          </a:xfrm>
          <a:prstGeom prst="snip1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2048530-B85C-45EE-A33F-17B3544508D2}"/>
              </a:ext>
            </a:extLst>
          </p:cNvPr>
          <p:cNvSpPr txBox="1"/>
          <p:nvPr/>
        </p:nvSpPr>
        <p:spPr>
          <a:xfrm>
            <a:off x="0" y="579120"/>
            <a:ext cx="9203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Franklin Gothic Medium" panose="020B0603020102020204" pitchFamily="34" charset="0"/>
              </a:rPr>
              <a:t>Especially for Those From Historically Underserved Communities 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E5CDB95-94AF-46BE-95AB-3DB240EC6F26}"/>
              </a:ext>
            </a:extLst>
          </p:cNvPr>
          <p:cNvCxnSpPr>
            <a:cxnSpLocks/>
          </p:cNvCxnSpPr>
          <p:nvPr/>
        </p:nvCxnSpPr>
        <p:spPr>
          <a:xfrm>
            <a:off x="0" y="1392142"/>
            <a:ext cx="8674216" cy="0"/>
          </a:xfrm>
          <a:prstGeom prst="line">
            <a:avLst/>
          </a:prstGeom>
          <a:ln w="76200" cmpd="dbl">
            <a:solidFill>
              <a:srgbClr val="B8ECF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0CBEA8D4-963A-45F8-9B08-9E9AD9A30A3C}"/>
              </a:ext>
            </a:extLst>
          </p:cNvPr>
          <p:cNvGraphicFramePr/>
          <p:nvPr/>
        </p:nvGraphicFramePr>
        <p:xfrm>
          <a:off x="1981200" y="1371600"/>
          <a:ext cx="8229600" cy="4907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BB6A27E0-1CD6-48D9-BBAF-2AD46C39FD34}"/>
              </a:ext>
            </a:extLst>
          </p:cNvPr>
          <p:cNvSpPr txBox="1"/>
          <p:nvPr/>
        </p:nvSpPr>
        <p:spPr>
          <a:xfrm>
            <a:off x="3072129" y="1909193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1F497D"/>
                </a:solidFill>
              </a:rPr>
              <a:t>Six-year bachelor’s completion rate by income for students entering community college in fall 2007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D0238D-F789-41B6-96C4-3AF2EEE054DB}"/>
              </a:ext>
            </a:extLst>
          </p:cNvPr>
          <p:cNvSpPr/>
          <p:nvPr/>
        </p:nvSpPr>
        <p:spPr>
          <a:xfrm>
            <a:off x="0" y="6531302"/>
            <a:ext cx="12192000" cy="336123"/>
          </a:xfrm>
          <a:prstGeom prst="rect">
            <a:avLst/>
          </a:prstGeom>
          <a:solidFill>
            <a:srgbClr val="B8EC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B8ECFE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5116A99-1DB9-4F84-9359-B4AD62D36B5A}"/>
              </a:ext>
            </a:extLst>
          </p:cNvPr>
          <p:cNvSpPr txBox="1"/>
          <p:nvPr/>
        </p:nvSpPr>
        <p:spPr>
          <a:xfrm>
            <a:off x="0" y="6573883"/>
            <a:ext cx="752721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SOURCE 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// Jenkins &amp; Fink, Community College Research Center (2016).</a:t>
            </a:r>
          </a:p>
        </p:txBody>
      </p:sp>
    </p:spTree>
    <p:extLst>
      <p:ext uri="{BB962C8B-B14F-4D97-AF65-F5344CB8AC3E}">
        <p14:creationId xmlns:p14="http://schemas.microsoft.com/office/powerpoint/2010/main" val="2742464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45387E93-9F0D-498E-BD9A-7FA0E8D3EDAD}"/>
              </a:ext>
            </a:extLst>
          </p:cNvPr>
          <p:cNvSpPr/>
          <p:nvPr/>
        </p:nvSpPr>
        <p:spPr>
          <a:xfrm>
            <a:off x="0" y="6531302"/>
            <a:ext cx="12192000" cy="336123"/>
          </a:xfrm>
          <a:prstGeom prst="rect">
            <a:avLst/>
          </a:prstGeom>
          <a:solidFill>
            <a:srgbClr val="B8EC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B8ECFE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08B98EA-ECEA-4DCE-874E-6AB27A699A63}"/>
              </a:ext>
            </a:extLst>
          </p:cNvPr>
          <p:cNvSpPr txBox="1">
            <a:spLocks/>
          </p:cNvSpPr>
          <p:nvPr/>
        </p:nvSpPr>
        <p:spPr>
          <a:xfrm>
            <a:off x="4038600" y="838200"/>
            <a:ext cx="6629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800" b="1" dirty="0">
              <a:solidFill>
                <a:schemeClr val="tx1">
                  <a:lumMod val="65000"/>
                  <a:lumOff val="35000"/>
                </a:schemeClr>
              </a:solidFill>
              <a:cs typeface="Arial"/>
            </a:endParaRPr>
          </a:p>
        </p:txBody>
      </p:sp>
      <p:sp>
        <p:nvSpPr>
          <p:cNvPr id="6" name="Rectangle: Single Corner Snipped 5">
            <a:extLst>
              <a:ext uri="{FF2B5EF4-FFF2-40B4-BE49-F238E27FC236}">
                <a16:creationId xmlns:a16="http://schemas.microsoft.com/office/drawing/2014/main" id="{86D95783-E7D2-41EB-A562-452B227A9175}"/>
              </a:ext>
            </a:extLst>
          </p:cNvPr>
          <p:cNvSpPr/>
          <p:nvPr/>
        </p:nvSpPr>
        <p:spPr>
          <a:xfrm>
            <a:off x="-6351" y="414805"/>
            <a:ext cx="8680567" cy="883190"/>
          </a:xfrm>
          <a:prstGeom prst="snip1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AA6FA1D-E732-480C-9531-9D8C1FD77F57}"/>
              </a:ext>
            </a:extLst>
          </p:cNvPr>
          <p:cNvCxnSpPr>
            <a:cxnSpLocks/>
          </p:cNvCxnSpPr>
          <p:nvPr/>
        </p:nvCxnSpPr>
        <p:spPr>
          <a:xfrm>
            <a:off x="0" y="1392142"/>
            <a:ext cx="8674216" cy="0"/>
          </a:xfrm>
          <a:prstGeom prst="line">
            <a:avLst/>
          </a:prstGeom>
          <a:ln w="76200" cmpd="dbl">
            <a:solidFill>
              <a:srgbClr val="B8ECF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DA95F53D-DFE6-4655-96EE-AECC370B84F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31632314"/>
              </p:ext>
            </p:extLst>
          </p:nvPr>
        </p:nvGraphicFramePr>
        <p:xfrm>
          <a:off x="1219200" y="2315688"/>
          <a:ext cx="9926320" cy="3637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7FF43517-3601-465C-BA7C-3FB5466ED213}"/>
              </a:ext>
            </a:extLst>
          </p:cNvPr>
          <p:cNvSpPr txBox="1"/>
          <p:nvPr/>
        </p:nvSpPr>
        <p:spPr>
          <a:xfrm>
            <a:off x="1579912" y="1832473"/>
            <a:ext cx="92147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1F497D"/>
                </a:solidFill>
              </a:rPr>
              <a:t>Proportion of Students Who Started at a Two-Year Public Institution and Completed at a Four-Year Institution, by Race and Ethnicity (2010 Cohort)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4A1E787-A4ED-437C-83D3-C0CD57B2989F}"/>
              </a:ext>
            </a:extLst>
          </p:cNvPr>
          <p:cNvSpPr txBox="1"/>
          <p:nvPr/>
        </p:nvSpPr>
        <p:spPr>
          <a:xfrm>
            <a:off x="0" y="6581111"/>
            <a:ext cx="752721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SOURCE 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// Shapiro et al., National Student Clearinghouse Research Center (2017).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A34B374-89BD-4B38-9E4B-5AAE33B86CF9}"/>
              </a:ext>
            </a:extLst>
          </p:cNvPr>
          <p:cNvSpPr txBox="1"/>
          <p:nvPr/>
        </p:nvSpPr>
        <p:spPr>
          <a:xfrm>
            <a:off x="0" y="579120"/>
            <a:ext cx="9203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Franklin Gothic Medium" panose="020B0603020102020204" pitchFamily="34" charset="0"/>
              </a:rPr>
              <a:t>Especially for Those From Historically Underserved Communities </a:t>
            </a:r>
          </a:p>
        </p:txBody>
      </p:sp>
    </p:spTree>
    <p:extLst>
      <p:ext uri="{BB962C8B-B14F-4D97-AF65-F5344CB8AC3E}">
        <p14:creationId xmlns:p14="http://schemas.microsoft.com/office/powerpoint/2010/main" val="2404347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Single Corner Snipped 5">
            <a:extLst>
              <a:ext uri="{FF2B5EF4-FFF2-40B4-BE49-F238E27FC236}">
                <a16:creationId xmlns:a16="http://schemas.microsoft.com/office/drawing/2014/main" id="{10E4A193-A298-4C54-94E7-79D3F5514962}"/>
              </a:ext>
            </a:extLst>
          </p:cNvPr>
          <p:cNvSpPr/>
          <p:nvPr/>
        </p:nvSpPr>
        <p:spPr>
          <a:xfrm>
            <a:off x="0" y="211804"/>
            <a:ext cx="9276522" cy="770103"/>
          </a:xfrm>
          <a:prstGeom prst="snip1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241D0BB-02E5-46E6-8F7C-3F9710C3E075}"/>
              </a:ext>
            </a:extLst>
          </p:cNvPr>
          <p:cNvCxnSpPr>
            <a:cxnSpLocks/>
          </p:cNvCxnSpPr>
          <p:nvPr/>
        </p:nvCxnSpPr>
        <p:spPr>
          <a:xfrm>
            <a:off x="0" y="1048218"/>
            <a:ext cx="9276522" cy="0"/>
          </a:xfrm>
          <a:prstGeom prst="line">
            <a:avLst/>
          </a:prstGeom>
          <a:ln w="76200" cmpd="dbl">
            <a:solidFill>
              <a:srgbClr val="B8ECF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F02825D-33B5-4D3A-8139-5B4D6A382E27}"/>
              </a:ext>
            </a:extLst>
          </p:cNvPr>
          <p:cNvSpPr txBox="1"/>
          <p:nvPr/>
        </p:nvSpPr>
        <p:spPr>
          <a:xfrm>
            <a:off x="216568" y="327437"/>
            <a:ext cx="9555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prstClr val="white"/>
                </a:solidFill>
              </a:rPr>
              <a:t>No One Institution Can Solve Transfer Alone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72A5015-C403-4F06-8C74-C4959FB69D6D}"/>
              </a:ext>
            </a:extLst>
          </p:cNvPr>
          <p:cNvSpPr/>
          <p:nvPr/>
        </p:nvSpPr>
        <p:spPr>
          <a:xfrm>
            <a:off x="0" y="6531302"/>
            <a:ext cx="12192000" cy="336123"/>
          </a:xfrm>
          <a:prstGeom prst="rect">
            <a:avLst/>
          </a:prstGeom>
          <a:solidFill>
            <a:srgbClr val="B8EC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B8ECFE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2143483-AC4A-4E63-9A84-B3F2B99109A5}"/>
              </a:ext>
            </a:extLst>
          </p:cNvPr>
          <p:cNvSpPr txBox="1"/>
          <p:nvPr/>
        </p:nvSpPr>
        <p:spPr>
          <a:xfrm>
            <a:off x="788670" y="2778112"/>
            <a:ext cx="6469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1F497D"/>
                </a:solidFill>
              </a:rPr>
              <a:t>Transfer is a </a:t>
            </a:r>
            <a:r>
              <a:rPr lang="en-US" sz="4000" b="1" dirty="0">
                <a:solidFill>
                  <a:srgbClr val="FFC000"/>
                </a:solidFill>
              </a:rPr>
              <a:t>shared challenge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7B3AF04-7BA7-4395-B538-A2E52C86533F}"/>
              </a:ext>
            </a:extLst>
          </p:cNvPr>
          <p:cNvSpPr txBox="1"/>
          <p:nvPr/>
        </p:nvSpPr>
        <p:spPr>
          <a:xfrm>
            <a:off x="788670" y="3376209"/>
            <a:ext cx="6469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1F497D"/>
                </a:solidFill>
              </a:rPr>
              <a:t>and a </a:t>
            </a:r>
            <a:r>
              <a:rPr lang="en-US" sz="4000" b="1" dirty="0">
                <a:solidFill>
                  <a:srgbClr val="FFC000"/>
                </a:solidFill>
              </a:rPr>
              <a:t>shared opportunity.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25C0205-FF95-4088-A6C6-66906A84B124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846" y="2840867"/>
            <a:ext cx="3181352" cy="182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3571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: Single Corner Snipped 15">
            <a:extLst>
              <a:ext uri="{FF2B5EF4-FFF2-40B4-BE49-F238E27FC236}">
                <a16:creationId xmlns:a16="http://schemas.microsoft.com/office/drawing/2014/main" id="{684128E8-A3B4-4D4D-ADD6-C2A92E64F5A5}"/>
              </a:ext>
            </a:extLst>
          </p:cNvPr>
          <p:cNvSpPr/>
          <p:nvPr/>
        </p:nvSpPr>
        <p:spPr>
          <a:xfrm>
            <a:off x="0" y="2401552"/>
            <a:ext cx="9276522" cy="770103"/>
          </a:xfrm>
          <a:prstGeom prst="snip1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82A2365-D321-4364-A228-7AE2D75C6649}"/>
              </a:ext>
            </a:extLst>
          </p:cNvPr>
          <p:cNvCxnSpPr>
            <a:cxnSpLocks/>
          </p:cNvCxnSpPr>
          <p:nvPr/>
        </p:nvCxnSpPr>
        <p:spPr>
          <a:xfrm>
            <a:off x="0" y="3237966"/>
            <a:ext cx="9276522" cy="0"/>
          </a:xfrm>
          <a:prstGeom prst="line">
            <a:avLst/>
          </a:prstGeom>
          <a:ln w="76200" cmpd="dbl">
            <a:solidFill>
              <a:srgbClr val="B8ECF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97D23023-A579-422E-88CB-EF2BDD96EA7A}"/>
              </a:ext>
            </a:extLst>
          </p:cNvPr>
          <p:cNvSpPr txBox="1"/>
          <p:nvPr/>
        </p:nvSpPr>
        <p:spPr>
          <a:xfrm>
            <a:off x="107995" y="2493626"/>
            <a:ext cx="94691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b="1">
                <a:solidFill>
                  <a:prstClr val="white"/>
                </a:solidFill>
              </a:defRPr>
            </a:lvl1pPr>
          </a:lstStyle>
          <a:p>
            <a:r>
              <a:rPr lang="en-US" dirty="0"/>
              <a:t>To Realize Those Opportunities We Have Work To Do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909D6A3-71FD-49CF-8A74-A65CE03814B1}"/>
              </a:ext>
            </a:extLst>
          </p:cNvPr>
          <p:cNvSpPr/>
          <p:nvPr/>
        </p:nvSpPr>
        <p:spPr>
          <a:xfrm>
            <a:off x="0" y="6531302"/>
            <a:ext cx="12192000" cy="336123"/>
          </a:xfrm>
          <a:prstGeom prst="rect">
            <a:avLst/>
          </a:prstGeom>
          <a:solidFill>
            <a:srgbClr val="B8EC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B8ECF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511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281B2A0C8E3AC49B6EF8E1686F6761D" ma:contentTypeVersion="5" ma:contentTypeDescription="Create a new document." ma:contentTypeScope="" ma:versionID="11560b8245a0648eecc25f752b4909c4">
  <xsd:schema xmlns:xsd="http://www.w3.org/2001/XMLSchema" xmlns:xs="http://www.w3.org/2001/XMLSchema" xmlns:p="http://schemas.microsoft.com/office/2006/metadata/properties" xmlns:ns2="c24ca4ec-7155-44bd-a1fa-1526e2c684ab" targetNamespace="http://schemas.microsoft.com/office/2006/metadata/properties" ma:root="true" ma:fieldsID="9780e080eedf59a3d5bcfc5ed621679a" ns2:_="">
    <xsd:import namespace="c24ca4ec-7155-44bd-a1fa-1526e2c684a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4ca4ec-7155-44bd-a1fa-1526e2c684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99B9C49-B0F6-481B-BB8E-D954EC73EBA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5DC0A13-A829-4AFA-9997-1264D002EC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24ca4ec-7155-44bd-a1fa-1526e2c684a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3202788-B0E5-4C1E-9FA8-DF60903C06FD}">
  <ds:schemaRefs>
    <ds:schemaRef ds:uri="http://purl.org/dc/elements/1.1/"/>
    <ds:schemaRef ds:uri="http://purl.org/dc/terms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c24ca4ec-7155-44bd-a1fa-1526e2c684ab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11052</TotalTime>
  <Words>1053</Words>
  <Application>Microsoft Office PowerPoint</Application>
  <PresentationFormat>Widescreen</PresentationFormat>
  <Paragraphs>165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Franklin Gothic Book</vt:lpstr>
      <vt:lpstr>Franklin Gothic Medium</vt:lpstr>
      <vt:lpstr>Office Theme</vt:lpstr>
      <vt:lpstr>Why Improving Transfer Student Outcomes Matters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Maxson, McKenzie</dc:creator>
  <cp:lastModifiedBy>Tania LaViolet</cp:lastModifiedBy>
  <cp:revision>128</cp:revision>
  <cp:lastPrinted>2019-01-23T14:16:09Z</cp:lastPrinted>
  <dcterms:created xsi:type="dcterms:W3CDTF">2018-10-05T17:43:24Z</dcterms:created>
  <dcterms:modified xsi:type="dcterms:W3CDTF">2020-06-16T20:05:12Z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0x010100E281B2A0C8E3AC49B6EF8E1686F6761D</vt:lpwstr>
  </property>
</Properties>
</file>